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0" r:id="rId2"/>
    <p:sldId id="256" r:id="rId3"/>
    <p:sldId id="274" r:id="rId4"/>
    <p:sldId id="275" r:id="rId5"/>
    <p:sldId id="278" r:id="rId6"/>
    <p:sldId id="273" r:id="rId7"/>
    <p:sldId id="268" r:id="rId8"/>
    <p:sldId id="269" r:id="rId9"/>
    <p:sldId id="270" r:id="rId10"/>
    <p:sldId id="290" r:id="rId11"/>
    <p:sldId id="272" r:id="rId12"/>
    <p:sldId id="263" r:id="rId13"/>
    <p:sldId id="282" r:id="rId14"/>
    <p:sldId id="285" r:id="rId15"/>
    <p:sldId id="283" r:id="rId16"/>
    <p:sldId id="284" r:id="rId17"/>
    <p:sldId id="286" r:id="rId18"/>
    <p:sldId id="287" r:id="rId19"/>
    <p:sldId id="288" r:id="rId20"/>
    <p:sldId id="289" r:id="rId21"/>
    <p:sldId id="291" r:id="rId22"/>
  </p:sldIdLst>
  <p:sldSz cx="9144000" cy="6858000" type="screen4x3"/>
  <p:notesSz cx="6797675" cy="99282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BE0A1-5C7F-4165-B4B0-411CF650BB4F}" type="datetimeFigureOut">
              <a:rPr lang="hu-HU" smtClean="0"/>
              <a:t>2021. 09. 09.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7726B-A5EC-4D93-894A-5A618BE1E21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2899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1179E-471E-4F1C-8A41-3406D7B41E77}" type="datetimeFigureOut">
              <a:rPr lang="hu-HU" smtClean="0"/>
              <a:t>2021. 09. 09.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DCEB8-C52F-43E7-8673-89758660EF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2483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83321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7575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7A4A-93D5-49AF-B5CA-2F045882BEF6}" type="datetimeFigureOut">
              <a:rPr lang="hu-HU" smtClean="0"/>
              <a:t>2021. 09. 09.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FF8B2-F29D-4363-A8DE-46F4BFD731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2379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7A4A-93D5-49AF-B5CA-2F045882BEF6}" type="datetimeFigureOut">
              <a:rPr lang="hu-HU" smtClean="0"/>
              <a:t>2021. 09. 09.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FF8B2-F29D-4363-A8DE-46F4BFD731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7120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7A4A-93D5-49AF-B5CA-2F045882BEF6}" type="datetimeFigureOut">
              <a:rPr lang="hu-HU" smtClean="0"/>
              <a:t>2021. 09. 09.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FF8B2-F29D-4363-A8DE-46F4BFD731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4288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" type="title">
  <p:cSld name="Cím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body" idx="1"/>
          </p:nvPr>
        </p:nvSpPr>
        <p:spPr>
          <a:xfrm>
            <a:off x="450503" y="5929931"/>
            <a:ext cx="8239126" cy="318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171450" lvl="0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  <a:defRPr sz="1350" b="1"/>
            </a:lvl1pPr>
            <a:lvl2pPr marL="342900" lvl="1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514350" lvl="2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685800" lvl="3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857250" lvl="4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1028700" lvl="5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200150" lvl="6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371600" lvl="7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1543050" lvl="8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title"/>
          </p:nvPr>
        </p:nvSpPr>
        <p:spPr>
          <a:xfrm>
            <a:off x="452436" y="1287496"/>
            <a:ext cx="8239127" cy="2324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4350"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body" idx="2"/>
          </p:nvPr>
        </p:nvSpPr>
        <p:spPr>
          <a:xfrm>
            <a:off x="450504" y="3611595"/>
            <a:ext cx="8239125" cy="952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171450" lvl="0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1pPr>
            <a:lvl2pPr marL="342900" lvl="1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2pPr>
            <a:lvl3pPr marL="514350" lvl="2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3pPr>
            <a:lvl4pPr marL="685800" lvl="3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4pPr>
            <a:lvl5pPr marL="857250" lvl="4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063" b="1"/>
            </a:lvl5pPr>
            <a:lvl6pPr marL="1028700" lvl="5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200150" lvl="6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371600" lvl="7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1543050" lvl="8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4500563" y="6313584"/>
            <a:ext cx="138189" cy="41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675">
                <a:solidFill>
                  <a:srgbClr val="000000"/>
                </a:solidFill>
              </a:defRPr>
            </a:lvl9pPr>
          </a:lstStyle>
          <a:p>
            <a:fld id="{00000000-1234-1234-1234-12341234123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6732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7A4A-93D5-49AF-B5CA-2F045882BEF6}" type="datetimeFigureOut">
              <a:rPr lang="hu-HU" smtClean="0"/>
              <a:t>2021. 09. 09.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FF8B2-F29D-4363-A8DE-46F4BFD731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0167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7A4A-93D5-49AF-B5CA-2F045882BEF6}" type="datetimeFigureOut">
              <a:rPr lang="hu-HU" smtClean="0"/>
              <a:t>2021. 09. 09.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FF8B2-F29D-4363-A8DE-46F4BFD731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3192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7A4A-93D5-49AF-B5CA-2F045882BEF6}" type="datetimeFigureOut">
              <a:rPr lang="hu-HU" smtClean="0"/>
              <a:t>2021. 09. 09.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FF8B2-F29D-4363-A8DE-46F4BFD731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0725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7A4A-93D5-49AF-B5CA-2F045882BEF6}" type="datetimeFigureOut">
              <a:rPr lang="hu-HU" smtClean="0"/>
              <a:t>2021. 09. 09.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FF8B2-F29D-4363-A8DE-46F4BFD731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0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7A4A-93D5-49AF-B5CA-2F045882BEF6}" type="datetimeFigureOut">
              <a:rPr lang="hu-HU" smtClean="0"/>
              <a:t>2021. 09. 09.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FF8B2-F29D-4363-A8DE-46F4BFD731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102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7A4A-93D5-49AF-B5CA-2F045882BEF6}" type="datetimeFigureOut">
              <a:rPr lang="hu-HU" smtClean="0"/>
              <a:t>2021. 09. 09.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FF8B2-F29D-4363-A8DE-46F4BFD731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9206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7A4A-93D5-49AF-B5CA-2F045882BEF6}" type="datetimeFigureOut">
              <a:rPr lang="hu-HU" smtClean="0"/>
              <a:t>2021. 09. 09.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FF8B2-F29D-4363-A8DE-46F4BFD731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058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7A4A-93D5-49AF-B5CA-2F045882BEF6}" type="datetimeFigureOut">
              <a:rPr lang="hu-HU" smtClean="0"/>
              <a:t>2021. 09. 09.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FF8B2-F29D-4363-A8DE-46F4BFD731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4778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A7A4A-93D5-49AF-B5CA-2F045882BEF6}" type="datetimeFigureOut">
              <a:rPr lang="hu-HU" smtClean="0"/>
              <a:t>2021. 09. 09.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FF8B2-F29D-4363-A8DE-46F4BFD731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4053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ni-mate.hu/en/current-students/practical-matters/health-insuranc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sziu.hu/sites/default/files/files/UniMed_CARD-SZIE-MATE_20210225(1).pdf" TargetMode="External"/><Relationship Id="rId4" Type="http://schemas.openxmlformats.org/officeDocument/2006/relationships/hyperlink" Target="https://docs.google.com/spreadsheets/d/1NYiI5UtlmPeZhLn0fm2LR8pLeBDYdq3MAxkS0XXP1_g/edit?usp=sharin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uni-mate.hu/en/current-students/practical-matters/tax-numbe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uni-mate.hu/en/current-students/practical-matters/student-i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uni-mate.hu/sites/default/files/covid_hozzajarulo_nyilatkozat_vedooltashoz_en_0.docx" TargetMode="External"/><Relationship Id="rId2" Type="http://schemas.openxmlformats.org/officeDocument/2006/relationships/hyperlink" Target="https://vakcinainfo.gov.hu/registr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3.png"/><Relationship Id="rId4" Type="http://schemas.openxmlformats.org/officeDocument/2006/relationships/hyperlink" Target="https://uni-mate.hu/en/current-students/vaccination-update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uni-mate.hu/en/current-students/practical-matters" TargetMode="External"/><Relationship Id="rId7" Type="http://schemas.openxmlformats.org/officeDocument/2006/relationships/image" Target="../media/image6.jpeg"/><Relationship Id="rId2" Type="http://schemas.openxmlformats.org/officeDocument/2006/relationships/hyperlink" Target="https://uni-mate.hu/en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uni-mate.hu/en/current-students/rules-and-procedures-mate" TargetMode="External"/><Relationship Id="rId4" Type="http://schemas.openxmlformats.org/officeDocument/2006/relationships/hyperlink" Target="https://uni-mate.hu/en/current-students/neptun-system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allarom@fh.szie.hu" TargetMode="External"/><Relationship Id="rId2" Type="http://schemas.openxmlformats.org/officeDocument/2006/relationships/hyperlink" Target="https://uni-mate.hu/en/current-students/practical-matters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uni-mate.hu/en/current-students/practical-matters/bank-informati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enterhungary.gov.hu/eh/?e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oogle Shape;76;p17"/>
          <p:cNvGrpSpPr/>
          <p:nvPr/>
        </p:nvGrpSpPr>
        <p:grpSpPr>
          <a:xfrm>
            <a:off x="16804" y="1628800"/>
            <a:ext cx="6887318" cy="3745758"/>
            <a:chOff x="-29500" y="2044615"/>
            <a:chExt cx="18134258" cy="9988689"/>
          </a:xfrm>
        </p:grpSpPr>
        <p:sp>
          <p:nvSpPr>
            <p:cNvPr id="77" name="Google Shape;77;p17"/>
            <p:cNvSpPr/>
            <p:nvPr/>
          </p:nvSpPr>
          <p:spPr>
            <a:xfrm>
              <a:off x="-29500" y="2044615"/>
              <a:ext cx="11555515" cy="9988689"/>
            </a:xfrm>
            <a:custGeom>
              <a:avLst/>
              <a:gdLst/>
              <a:ahLst/>
              <a:cxnLst/>
              <a:rect l="l" t="t" r="r" b="b"/>
              <a:pathLst>
                <a:path w="23757" h="21600" extrusionOk="0">
                  <a:moveTo>
                    <a:pt x="0" y="0"/>
                  </a:moveTo>
                  <a:lnTo>
                    <a:pt x="21263" y="0"/>
                  </a:lnTo>
                  <a:cubicBezTo>
                    <a:pt x="21485" y="3363"/>
                    <a:pt x="23757" y="7063"/>
                    <a:pt x="23757" y="10812"/>
                  </a:cubicBezTo>
                  <a:cubicBezTo>
                    <a:pt x="23756" y="14554"/>
                    <a:pt x="21484" y="18244"/>
                    <a:pt x="21263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400"/>
              </a:pPr>
              <a:r>
                <a:rPr lang="en-GB" sz="2400" b="1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Welcome to </a:t>
              </a:r>
            </a:p>
            <a:p>
              <a:pPr algn="ctr">
                <a:buClr>
                  <a:srgbClr val="FFFFFF"/>
                </a:buClr>
                <a:buSzPts val="2400"/>
              </a:pPr>
              <a:r>
                <a:rPr lang="en-GB" sz="2400" b="1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Hungarian University of </a:t>
              </a:r>
            </a:p>
            <a:p>
              <a:pPr algn="ctr">
                <a:buClr>
                  <a:srgbClr val="FFFFFF"/>
                </a:buClr>
                <a:buSzPts val="2400"/>
              </a:pPr>
              <a:r>
                <a:rPr lang="en-GB" sz="2400" b="1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Agriculture and Life Sciences</a:t>
              </a:r>
            </a:p>
            <a:p>
              <a:pPr algn="ctr">
                <a:buClr>
                  <a:srgbClr val="FFFFFF"/>
                </a:buClr>
                <a:buSzPts val="2400"/>
              </a:pPr>
              <a:endParaRPr lang="en-GB" sz="2400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endParaRPr>
            </a:p>
            <a:p>
              <a:pPr algn="ctr">
                <a:buClr>
                  <a:srgbClr val="FFFFFF"/>
                </a:buClr>
                <a:buSzPts val="2400"/>
              </a:pPr>
              <a:r>
                <a:rPr lang="en-GB" sz="2400" b="1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Orientation week</a:t>
              </a:r>
            </a:p>
            <a:p>
              <a:pPr algn="ctr">
                <a:buClr>
                  <a:srgbClr val="FFFFFF"/>
                </a:buClr>
                <a:buSzPts val="2400"/>
              </a:pPr>
              <a:r>
                <a:rPr lang="en-GB" sz="2400" b="1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Administration Day</a:t>
              </a:r>
            </a:p>
            <a:p>
              <a:pPr algn="ctr">
                <a:buClr>
                  <a:srgbClr val="FFFFFF"/>
                </a:buClr>
                <a:buSzPts val="2400"/>
              </a:pPr>
              <a:r>
                <a:rPr lang="en-GB" sz="240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10 September, 2021</a:t>
              </a:r>
              <a:endParaRPr lang="en-GB" sz="2400" dirty="0">
                <a:solidFill>
                  <a:schemeClr val="bg1"/>
                </a:solidFill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8" name="Google Shape;78;p17"/>
            <p:cNvSpPr/>
            <p:nvPr/>
          </p:nvSpPr>
          <p:spPr>
            <a:xfrm>
              <a:off x="9003666" y="6723760"/>
              <a:ext cx="4145906" cy="5309544"/>
            </a:xfrm>
            <a:custGeom>
              <a:avLst/>
              <a:gdLst/>
              <a:ahLst/>
              <a:cxnLst/>
              <a:rect l="l" t="t" r="r" b="b"/>
              <a:pathLst>
                <a:path w="21978" h="21648" extrusionOk="0">
                  <a:moveTo>
                    <a:pt x="12418" y="45"/>
                  </a:moveTo>
                  <a:lnTo>
                    <a:pt x="0" y="21648"/>
                  </a:lnTo>
                  <a:lnTo>
                    <a:pt x="10222" y="21642"/>
                  </a:lnTo>
                  <a:lnTo>
                    <a:pt x="21978" y="0"/>
                  </a:lnTo>
                  <a:lnTo>
                    <a:pt x="12418" y="45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400"/>
              </a:pPr>
              <a:endParaRPr sz="90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9" name="Google Shape;79;p17"/>
            <p:cNvSpPr/>
            <p:nvPr/>
          </p:nvSpPr>
          <p:spPr>
            <a:xfrm flipH="1">
              <a:off x="9377212" y="2044615"/>
              <a:ext cx="3779755" cy="4705653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403" y="0"/>
                  </a:moveTo>
                  <a:lnTo>
                    <a:pt x="0" y="21527"/>
                  </a:lnTo>
                  <a:lnTo>
                    <a:pt x="10321" y="21600"/>
                  </a:lnTo>
                  <a:lnTo>
                    <a:pt x="21600" y="18"/>
                  </a:lnTo>
                  <a:lnTo>
                    <a:pt x="11403" y="0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400"/>
              </a:pPr>
              <a:endParaRPr sz="90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0" name="Google Shape;80;p17"/>
            <p:cNvSpPr/>
            <p:nvPr/>
          </p:nvSpPr>
          <p:spPr>
            <a:xfrm>
              <a:off x="11552197" y="6723759"/>
              <a:ext cx="4074600" cy="5309544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2040" y="45"/>
                  </a:moveTo>
                  <a:lnTo>
                    <a:pt x="0" y="21600"/>
                  </a:lnTo>
                  <a:lnTo>
                    <a:pt x="9844" y="21546"/>
                  </a:lnTo>
                  <a:lnTo>
                    <a:pt x="21600" y="0"/>
                  </a:lnTo>
                  <a:lnTo>
                    <a:pt x="12040" y="45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400"/>
              </a:pPr>
              <a:endParaRPr sz="90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1" name="Google Shape;81;p17"/>
            <p:cNvSpPr/>
            <p:nvPr/>
          </p:nvSpPr>
          <p:spPr>
            <a:xfrm flipH="1">
              <a:off x="11854443" y="2044615"/>
              <a:ext cx="3779756" cy="4705653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403" y="0"/>
                  </a:moveTo>
                  <a:lnTo>
                    <a:pt x="0" y="21527"/>
                  </a:lnTo>
                  <a:lnTo>
                    <a:pt x="10321" y="21600"/>
                  </a:lnTo>
                  <a:lnTo>
                    <a:pt x="21600" y="18"/>
                  </a:lnTo>
                  <a:lnTo>
                    <a:pt x="11403" y="0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400"/>
              </a:pPr>
              <a:endParaRPr sz="90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2" name="Google Shape;82;p17"/>
            <p:cNvSpPr/>
            <p:nvPr/>
          </p:nvSpPr>
          <p:spPr>
            <a:xfrm>
              <a:off x="14022763" y="6723759"/>
              <a:ext cx="4074600" cy="5309544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2040" y="45"/>
                  </a:moveTo>
                  <a:lnTo>
                    <a:pt x="0" y="21600"/>
                  </a:lnTo>
                  <a:lnTo>
                    <a:pt x="9844" y="21546"/>
                  </a:lnTo>
                  <a:lnTo>
                    <a:pt x="21600" y="0"/>
                  </a:lnTo>
                  <a:lnTo>
                    <a:pt x="12040" y="45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400"/>
              </a:pPr>
              <a:endParaRPr sz="90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3" name="Google Shape;83;p17"/>
            <p:cNvSpPr/>
            <p:nvPr/>
          </p:nvSpPr>
          <p:spPr>
            <a:xfrm flipH="1">
              <a:off x="14325003" y="2044615"/>
              <a:ext cx="3779755" cy="4705653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403" y="0"/>
                  </a:moveTo>
                  <a:lnTo>
                    <a:pt x="0" y="21527"/>
                  </a:lnTo>
                  <a:lnTo>
                    <a:pt x="10321" y="21600"/>
                  </a:lnTo>
                  <a:lnTo>
                    <a:pt x="21600" y="18"/>
                  </a:lnTo>
                  <a:lnTo>
                    <a:pt x="11403" y="0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400"/>
              </a:pPr>
              <a:endParaRPr sz="90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pic>
        <p:nvPicPr>
          <p:cNvPr id="3" name="Kép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184" y="2910804"/>
            <a:ext cx="2020086" cy="935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5651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03;p19"/>
          <p:cNvPicPr preferRelativeResize="0"/>
          <p:nvPr/>
        </p:nvPicPr>
        <p:blipFill rotWithShape="1">
          <a:blip r:embed="rId2">
            <a:alphaModFix/>
          </a:blip>
          <a:srcRect l="22208" t="-1" b="-1281"/>
          <a:stretch/>
        </p:blipFill>
        <p:spPr>
          <a:xfrm>
            <a:off x="23038" y="620688"/>
            <a:ext cx="5774726" cy="77658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42846" y="718515"/>
            <a:ext cx="5400600" cy="580926"/>
          </a:xfrm>
        </p:spPr>
        <p:txBody>
          <a:bodyPr>
            <a:normAutofit fontScale="90000"/>
          </a:bodyPr>
          <a:lstStyle/>
          <a:p>
            <a:r>
              <a:rPr lang="hu-HU" sz="3200" dirty="0" err="1" smtClean="0">
                <a:solidFill>
                  <a:schemeClr val="bg1"/>
                </a:solidFill>
              </a:rPr>
              <a:t>Private</a:t>
            </a:r>
            <a:r>
              <a:rPr lang="hu-HU" sz="3200" dirty="0" smtClean="0">
                <a:solidFill>
                  <a:schemeClr val="bg1"/>
                </a:solidFill>
              </a:rPr>
              <a:t> Health </a:t>
            </a:r>
            <a:r>
              <a:rPr lang="hu-HU" sz="3200" dirty="0" err="1" smtClean="0">
                <a:solidFill>
                  <a:schemeClr val="bg1"/>
                </a:solidFill>
              </a:rPr>
              <a:t>Insurance</a:t>
            </a:r>
            <a:r>
              <a:rPr lang="hu-HU" sz="3200" dirty="0" smtClean="0">
                <a:solidFill>
                  <a:schemeClr val="bg1"/>
                </a:solidFill>
              </a:rPr>
              <a:t> - </a:t>
            </a:r>
            <a:r>
              <a:rPr lang="hu-HU" sz="3200" dirty="0" smtClean="0">
                <a:solidFill>
                  <a:schemeClr val="bg1"/>
                </a:solidFill>
              </a:rPr>
              <a:t>UNION</a:t>
            </a:r>
            <a:endParaRPr lang="hu-HU" sz="3200" dirty="0">
              <a:solidFill>
                <a:schemeClr val="bg1"/>
              </a:solidFill>
            </a:endParaRPr>
          </a:p>
        </p:txBody>
      </p:sp>
      <p:sp>
        <p:nvSpPr>
          <p:cNvPr id="6" name="Cím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200" dirty="0" smtClean="0">
                <a:solidFill>
                  <a:schemeClr val="bg1"/>
                </a:solidFill>
              </a:rPr>
              <a:t>RESIDENCE PERMIT</a:t>
            </a:r>
            <a:endParaRPr lang="hu-HU" sz="3200" dirty="0">
              <a:solidFill>
                <a:schemeClr val="bg1"/>
              </a:solidFill>
            </a:endParaRPr>
          </a:p>
        </p:txBody>
      </p:sp>
      <p:sp>
        <p:nvSpPr>
          <p:cNvPr id="8" name="Tartalom helye 2"/>
          <p:cNvSpPr txBox="1">
            <a:spLocks/>
          </p:cNvSpPr>
          <p:nvPr/>
        </p:nvSpPr>
        <p:spPr>
          <a:xfrm>
            <a:off x="323528" y="1626686"/>
            <a:ext cx="8424936" cy="45386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800" b="1" dirty="0" err="1"/>
              <a:t>Your</a:t>
            </a:r>
            <a:r>
              <a:rPr lang="hu-HU" sz="2800" b="1" dirty="0"/>
              <a:t> </a:t>
            </a:r>
            <a:r>
              <a:rPr lang="hu-HU" sz="2800" b="1" dirty="0" err="1"/>
              <a:t>coordinator</a:t>
            </a:r>
            <a:r>
              <a:rPr lang="hu-HU" sz="2800" b="1" dirty="0"/>
              <a:t> </a:t>
            </a:r>
            <a:r>
              <a:rPr lang="hu-HU" sz="2800" b="1" dirty="0" err="1"/>
              <a:t>arranges</a:t>
            </a:r>
            <a:r>
              <a:rPr lang="hu-HU" sz="2800" b="1" dirty="0"/>
              <a:t> </a:t>
            </a:r>
            <a:r>
              <a:rPr lang="hu-HU" sz="2800" dirty="0" err="1"/>
              <a:t>your</a:t>
            </a:r>
            <a:r>
              <a:rPr lang="hu-HU" sz="2800" dirty="0"/>
              <a:t> </a:t>
            </a:r>
            <a:r>
              <a:rPr lang="hu-HU" sz="2800" dirty="0" err="1" smtClean="0"/>
              <a:t>becoming</a:t>
            </a:r>
            <a:r>
              <a:rPr lang="hu-HU" sz="2800" dirty="0" smtClean="0"/>
              <a:t> a </a:t>
            </a:r>
            <a:r>
              <a:rPr lang="hu-HU" sz="2800" dirty="0" err="1" smtClean="0"/>
              <a:t>beneficiary</a:t>
            </a:r>
            <a:r>
              <a:rPr lang="hu-HU" sz="2800" dirty="0" smtClean="0"/>
              <a:t>.</a:t>
            </a:r>
          </a:p>
          <a:p>
            <a:pPr marL="0" indent="0">
              <a:buNone/>
            </a:pPr>
            <a:r>
              <a:rPr lang="hu-HU" sz="2400" dirty="0" smtClean="0">
                <a:hlinkClick r:id="rId3"/>
              </a:rPr>
              <a:t>https</a:t>
            </a:r>
            <a:r>
              <a:rPr lang="hu-HU" sz="2400" dirty="0">
                <a:hlinkClick r:id="rId3"/>
              </a:rPr>
              <a:t>://</a:t>
            </a:r>
            <a:r>
              <a:rPr lang="hu-HU" sz="2400" dirty="0" smtClean="0">
                <a:hlinkClick r:id="rId3"/>
              </a:rPr>
              <a:t>uni-mate.hu/en/current-students/practical-matters/health-insurance</a:t>
            </a:r>
            <a:r>
              <a:rPr lang="hu-HU" sz="2400" dirty="0" smtClean="0"/>
              <a:t> </a:t>
            </a:r>
            <a:r>
              <a:rPr lang="hu-HU" sz="2400" dirty="0" err="1" smtClean="0"/>
              <a:t>at</a:t>
            </a:r>
            <a:r>
              <a:rPr lang="hu-HU" sz="2400" dirty="0" smtClean="0"/>
              <a:t> PRIVATE INSURANCE - UNION</a:t>
            </a:r>
          </a:p>
          <a:p>
            <a:pPr marL="0" indent="0">
              <a:buNone/>
            </a:pPr>
            <a:r>
              <a:rPr lang="hu-HU" sz="2800" b="1" dirty="0" err="1" smtClean="0"/>
              <a:t>Who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are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entitled</a:t>
            </a:r>
            <a:r>
              <a:rPr lang="hu-HU" sz="2800" b="1" dirty="0" smtClean="0"/>
              <a:t>?</a:t>
            </a:r>
          </a:p>
          <a:p>
            <a:pPr lvl="0"/>
            <a:r>
              <a:rPr lang="hu-HU" sz="2400" dirty="0" smtClean="0"/>
              <a:t>SH / SCYP /DFP </a:t>
            </a:r>
            <a:r>
              <a:rPr lang="hu-HU" sz="2400" dirty="0" err="1" smtClean="0"/>
              <a:t>scholars</a:t>
            </a:r>
            <a:endParaRPr lang="hu-HU" sz="2400" dirty="0"/>
          </a:p>
          <a:p>
            <a:pPr marL="0" indent="0">
              <a:buNone/>
            </a:pPr>
            <a:r>
              <a:rPr lang="hu-HU" sz="2800" b="1" dirty="0" err="1" smtClean="0"/>
              <a:t>How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to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apply</a:t>
            </a:r>
            <a:r>
              <a:rPr lang="hu-HU" sz="2800" b="1" dirty="0" smtClean="0"/>
              <a:t>, </a:t>
            </a:r>
            <a:r>
              <a:rPr lang="hu-HU" sz="2800" b="1" dirty="0" err="1" smtClean="0"/>
              <a:t>how</a:t>
            </a:r>
            <a:r>
              <a:rPr lang="hu-HU" sz="2800" b="1" dirty="0" smtClean="0"/>
              <a:t> it </a:t>
            </a:r>
            <a:r>
              <a:rPr lang="hu-HU" sz="2800" b="1" dirty="0" err="1" smtClean="0"/>
              <a:t>works</a:t>
            </a:r>
            <a:r>
              <a:rPr lang="hu-HU" sz="2800" b="1" dirty="0" smtClean="0"/>
              <a:t>: </a:t>
            </a:r>
            <a:endParaRPr lang="en-US" sz="2800" b="1" dirty="0"/>
          </a:p>
          <a:p>
            <a:r>
              <a:rPr lang="hu-HU" sz="2400" dirty="0" err="1" smtClean="0"/>
              <a:t>Sign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sheet</a:t>
            </a:r>
            <a:r>
              <a:rPr lang="hu-HU" sz="2400" dirty="0" smtClean="0"/>
              <a:t> </a:t>
            </a:r>
            <a:r>
              <a:rPr lang="hu-HU" sz="2400" dirty="0" err="1" smtClean="0"/>
              <a:t>today</a:t>
            </a:r>
            <a:r>
              <a:rPr lang="hu-HU" sz="2400" dirty="0" smtClean="0"/>
              <a:t>, </a:t>
            </a:r>
            <a:r>
              <a:rPr lang="hu-HU" sz="2400" dirty="0" err="1" smtClean="0"/>
              <a:t>automatically</a:t>
            </a:r>
            <a:r>
              <a:rPr lang="hu-HU" sz="2400" dirty="0" smtClean="0"/>
              <a:t> </a:t>
            </a:r>
            <a:r>
              <a:rPr lang="hu-HU" sz="2400" dirty="0" err="1" smtClean="0"/>
              <a:t>prepared</a:t>
            </a:r>
            <a:r>
              <a:rPr lang="hu-HU" sz="2400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those</a:t>
            </a:r>
            <a:r>
              <a:rPr lang="hu-HU" sz="2400" dirty="0" smtClean="0"/>
              <a:t> </a:t>
            </a:r>
            <a:r>
              <a:rPr lang="hu-HU" sz="2400" dirty="0" err="1" smtClean="0"/>
              <a:t>who</a:t>
            </a:r>
            <a:r>
              <a:rPr lang="hu-HU" sz="2400" dirty="0" smtClean="0"/>
              <a:t> </a:t>
            </a:r>
            <a:r>
              <a:rPr lang="hu-HU" sz="2400" dirty="0" err="1" smtClean="0"/>
              <a:t>are</a:t>
            </a:r>
            <a:r>
              <a:rPr lang="hu-HU" sz="2400" dirty="0" smtClean="0"/>
              <a:t> in Hungary.</a:t>
            </a:r>
          </a:p>
          <a:p>
            <a:r>
              <a:rPr lang="hu-HU" sz="2400" dirty="0">
                <a:hlinkClick r:id="rId4"/>
              </a:rPr>
              <a:t>L</a:t>
            </a:r>
            <a:r>
              <a:rPr lang="en-US" sz="2400" dirty="0" err="1" smtClean="0">
                <a:hlinkClick r:id="rId4"/>
              </a:rPr>
              <a:t>ist</a:t>
            </a:r>
            <a:r>
              <a:rPr lang="en-US" sz="2400" dirty="0" smtClean="0">
                <a:hlinkClick r:id="rId4"/>
              </a:rPr>
              <a:t> </a:t>
            </a:r>
            <a:r>
              <a:rPr lang="en-US" sz="2400" dirty="0">
                <a:hlinkClick r:id="rId4"/>
              </a:rPr>
              <a:t>of beneficiaries</a:t>
            </a:r>
            <a:r>
              <a:rPr lang="en-US" sz="2400" dirty="0"/>
              <a:t> </a:t>
            </a:r>
            <a:endParaRPr lang="hu-HU" sz="2400" dirty="0" smtClean="0"/>
          </a:p>
          <a:p>
            <a:r>
              <a:rPr lang="hu-HU" sz="2400" dirty="0" smtClean="0"/>
              <a:t>D</a:t>
            </a:r>
            <a:r>
              <a:rPr lang="en-US" sz="2400" dirty="0" err="1" smtClean="0"/>
              <a:t>ownload</a:t>
            </a:r>
            <a:r>
              <a:rPr lang="en-US" sz="2400" dirty="0" smtClean="0"/>
              <a:t> </a:t>
            </a:r>
            <a:r>
              <a:rPr lang="en-US" sz="2400" dirty="0"/>
              <a:t>an assistance card </a:t>
            </a:r>
            <a:r>
              <a:rPr lang="en-US" sz="2400" dirty="0">
                <a:hlinkClick r:id="rId5"/>
              </a:rPr>
              <a:t>in pdf format here</a:t>
            </a:r>
            <a:r>
              <a:rPr lang="en-US" sz="2400" dirty="0"/>
              <a:t>.</a:t>
            </a:r>
            <a:endParaRPr lang="hu-HU" sz="2400" dirty="0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2" b="25772"/>
          <a:stretch/>
        </p:blipFill>
        <p:spPr>
          <a:xfrm>
            <a:off x="6516216" y="537017"/>
            <a:ext cx="1706880" cy="80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0445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algn="just"/>
            <a:r>
              <a:rPr lang="hu-HU" sz="2400" dirty="0" err="1" smtClean="0"/>
              <a:t>Those</a:t>
            </a:r>
            <a:r>
              <a:rPr lang="hu-HU" sz="2400" dirty="0" smtClean="0"/>
              <a:t> </a:t>
            </a:r>
            <a:r>
              <a:rPr lang="en-GB" sz="2400" dirty="0" smtClean="0"/>
              <a:t>who </a:t>
            </a:r>
            <a:r>
              <a:rPr lang="hu-HU" sz="2400" dirty="0" err="1" smtClean="0"/>
              <a:t>receive</a:t>
            </a:r>
            <a:r>
              <a:rPr lang="en-GB" sz="2400" dirty="0" smtClean="0"/>
              <a:t> </a:t>
            </a:r>
            <a:r>
              <a:rPr lang="en-GB" sz="2400" dirty="0"/>
              <a:t>money from the state </a:t>
            </a:r>
            <a:r>
              <a:rPr lang="en-GB" sz="2400" dirty="0" smtClean="0"/>
              <a:t>(</a:t>
            </a:r>
            <a:r>
              <a:rPr lang="en-GB" sz="2400" b="1" dirty="0" smtClean="0"/>
              <a:t>state scholarship</a:t>
            </a:r>
            <a:r>
              <a:rPr lang="hu-HU" sz="2400" b="1" dirty="0" smtClean="0"/>
              <a:t>) </a:t>
            </a:r>
            <a:r>
              <a:rPr lang="hu-HU" sz="2400" dirty="0" err="1" smtClean="0"/>
              <a:t>or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have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student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jobs</a:t>
            </a:r>
            <a:r>
              <a:rPr lang="en-GB" sz="2400" dirty="0" smtClean="0"/>
              <a:t> </a:t>
            </a:r>
            <a:r>
              <a:rPr lang="hu-HU" sz="2400" dirty="0" err="1" smtClean="0"/>
              <a:t>have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en-GB" sz="2400" dirty="0" smtClean="0"/>
              <a:t> </a:t>
            </a:r>
            <a:r>
              <a:rPr lang="en-GB" sz="2400" dirty="0"/>
              <a:t>have a Hungarian tax number</a:t>
            </a:r>
            <a:r>
              <a:rPr lang="en-GB" sz="2400" dirty="0" smtClean="0"/>
              <a:t>.</a:t>
            </a:r>
            <a:endParaRPr lang="hu-HU" sz="2400" dirty="0" smtClean="0"/>
          </a:p>
          <a:p>
            <a:pPr algn="just"/>
            <a:r>
              <a:rPr lang="hu-HU" sz="2400" dirty="0" smtClean="0"/>
              <a:t>It </a:t>
            </a:r>
            <a:r>
              <a:rPr lang="hu-HU" sz="2400" dirty="0" err="1" smtClean="0"/>
              <a:t>does</a:t>
            </a:r>
            <a:r>
              <a:rPr lang="hu-HU" sz="2400" dirty="0" smtClean="0"/>
              <a:t> </a:t>
            </a:r>
            <a:r>
              <a:rPr lang="hu-HU" sz="2400" dirty="0" err="1" smtClean="0"/>
              <a:t>not</a:t>
            </a:r>
            <a:r>
              <a:rPr lang="hu-HU" sz="2400" dirty="0" smtClean="0"/>
              <a:t> </a:t>
            </a:r>
            <a:r>
              <a:rPr lang="hu-HU" sz="2400" dirty="0" err="1" smtClean="0"/>
              <a:t>expire</a:t>
            </a:r>
            <a:r>
              <a:rPr lang="hu-HU" sz="2400" dirty="0" smtClean="0"/>
              <a:t>.</a:t>
            </a:r>
          </a:p>
          <a:p>
            <a:pPr algn="just"/>
            <a:r>
              <a:rPr lang="hu-HU" sz="2400" dirty="0" err="1" smtClean="0"/>
              <a:t>Students</a:t>
            </a:r>
            <a:r>
              <a:rPr lang="hu-HU" sz="2400" dirty="0" smtClean="0"/>
              <a:t> </a:t>
            </a:r>
            <a:r>
              <a:rPr lang="hu-HU" sz="2400" dirty="0" err="1" smtClean="0"/>
              <a:t>arrange</a:t>
            </a:r>
            <a:r>
              <a:rPr lang="hu-HU" sz="2400" dirty="0" smtClean="0"/>
              <a:t> it </a:t>
            </a:r>
            <a:r>
              <a:rPr lang="hu-HU" sz="2400" dirty="0" err="1" smtClean="0"/>
              <a:t>themselves</a:t>
            </a:r>
            <a:r>
              <a:rPr lang="hu-HU" sz="2400" dirty="0" smtClean="0"/>
              <a:t>.</a:t>
            </a:r>
          </a:p>
          <a:p>
            <a:pPr marL="0" indent="0" algn="just">
              <a:buNone/>
            </a:pPr>
            <a:r>
              <a:rPr lang="hu-HU" sz="2400" dirty="0" err="1" smtClean="0"/>
              <a:t>Info</a:t>
            </a:r>
            <a:r>
              <a:rPr lang="hu-HU" sz="2400" dirty="0" smtClean="0"/>
              <a:t>: </a:t>
            </a:r>
          </a:p>
          <a:p>
            <a:pPr algn="just"/>
            <a:r>
              <a:rPr lang="en-GB" sz="2400" u="sng" dirty="0" smtClean="0">
                <a:hlinkClick r:id="rId2"/>
              </a:rPr>
              <a:t>https</a:t>
            </a:r>
            <a:r>
              <a:rPr lang="en-GB" sz="2400" u="sng" dirty="0">
                <a:hlinkClick r:id="rId2"/>
              </a:rPr>
              <a:t>://uni-mate.hu/en/current-students/practical-matters/tax-number</a:t>
            </a:r>
            <a:r>
              <a:rPr lang="en-GB" sz="2400" dirty="0"/>
              <a:t> </a:t>
            </a:r>
            <a:endParaRPr lang="hu-HU" sz="2400" dirty="0"/>
          </a:p>
          <a:p>
            <a:pPr marL="0" indent="0">
              <a:buNone/>
            </a:pPr>
            <a:r>
              <a:rPr lang="hu-HU" sz="2200" b="1" dirty="0" err="1" smtClean="0"/>
              <a:t>Checklist</a:t>
            </a:r>
            <a:r>
              <a:rPr lang="hu-HU" sz="2200" b="1" dirty="0" smtClean="0"/>
              <a:t>:</a:t>
            </a:r>
          </a:p>
          <a:p>
            <a:pPr lvl="0"/>
            <a:r>
              <a:rPr lang="en-GB" sz="2200" dirty="0"/>
              <a:t>Application form (available at tax authority or in </a:t>
            </a:r>
            <a:r>
              <a:rPr lang="en-GB" sz="2200" dirty="0" smtClean="0"/>
              <a:t>I</a:t>
            </a:r>
            <a:r>
              <a:rPr lang="hu-HU" sz="2200" dirty="0" smtClean="0"/>
              <a:t>R</a:t>
            </a:r>
            <a:r>
              <a:rPr lang="en-GB" sz="2200" dirty="0" smtClean="0"/>
              <a:t> </a:t>
            </a:r>
            <a:r>
              <a:rPr lang="en-GB" sz="2200" dirty="0"/>
              <a:t>Office, </a:t>
            </a:r>
            <a:r>
              <a:rPr lang="en-GB" sz="2200" dirty="0" err="1"/>
              <a:t>Gödöllő</a:t>
            </a:r>
            <a:r>
              <a:rPr lang="en-GB" sz="2200" dirty="0"/>
              <a:t>)</a:t>
            </a:r>
            <a:endParaRPr lang="hu-HU" sz="2200" dirty="0"/>
          </a:p>
          <a:p>
            <a:pPr lvl="0"/>
            <a:r>
              <a:rPr lang="en-GB" sz="2200" dirty="0"/>
              <a:t>Accommodation sheet</a:t>
            </a:r>
            <a:endParaRPr lang="hu-HU" sz="2200" dirty="0"/>
          </a:p>
          <a:p>
            <a:pPr lvl="0"/>
            <a:r>
              <a:rPr lang="en-GB" sz="2200" dirty="0"/>
              <a:t>Student Status certificate (in Hungarian)</a:t>
            </a:r>
            <a:endParaRPr lang="hu-HU" sz="2200" dirty="0"/>
          </a:p>
          <a:p>
            <a:pPr lvl="0"/>
            <a:r>
              <a:rPr lang="en-GB" sz="2200" dirty="0"/>
              <a:t>Copy of </a:t>
            </a:r>
            <a:r>
              <a:rPr lang="en-GB" sz="2200" dirty="0" smtClean="0"/>
              <a:t>passport</a:t>
            </a:r>
            <a:endParaRPr lang="hu-HU" sz="2200" dirty="0"/>
          </a:p>
          <a:p>
            <a:pPr marL="0" lvl="0" indent="0">
              <a:buNone/>
            </a:pPr>
            <a:r>
              <a:rPr lang="hu-HU" sz="2200" b="1" dirty="0" smtClean="0"/>
              <a:t>It h</a:t>
            </a:r>
            <a:r>
              <a:rPr lang="en-GB" sz="2200" b="1" dirty="0" smtClean="0"/>
              <a:t>as </a:t>
            </a:r>
            <a:r>
              <a:rPr lang="en-GB" sz="2200" b="1" dirty="0"/>
              <a:t>to be registered in your NEPTUN </a:t>
            </a:r>
            <a:r>
              <a:rPr lang="en-GB" sz="2200" b="1" dirty="0" smtClean="0"/>
              <a:t>account</a:t>
            </a:r>
            <a:r>
              <a:rPr lang="hu-HU" sz="2200" dirty="0"/>
              <a:t>.</a:t>
            </a:r>
            <a:endParaRPr lang="hu-HU" sz="2200" dirty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Google Shape;103;p19"/>
          <p:cNvPicPr preferRelativeResize="0"/>
          <p:nvPr/>
        </p:nvPicPr>
        <p:blipFill rotWithShape="1">
          <a:blip r:embed="rId3">
            <a:alphaModFix/>
          </a:blip>
          <a:srcRect l="22208" t="-1" b="-1281"/>
          <a:stretch/>
        </p:blipFill>
        <p:spPr>
          <a:xfrm>
            <a:off x="23038" y="620688"/>
            <a:ext cx="5774726" cy="7765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4618856" cy="796950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TAX </a:t>
            </a:r>
            <a:r>
              <a:rPr lang="hu-HU" dirty="0" err="1" smtClean="0">
                <a:solidFill>
                  <a:schemeClr val="bg1"/>
                </a:solidFill>
              </a:rPr>
              <a:t>number</a:t>
            </a: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2" b="25772"/>
          <a:stretch/>
        </p:blipFill>
        <p:spPr>
          <a:xfrm>
            <a:off x="6516216" y="537017"/>
            <a:ext cx="1706880" cy="80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6740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2420888"/>
            <a:ext cx="8229600" cy="30241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000" dirty="0">
                <a:hlinkClick r:id="rId2"/>
              </a:rPr>
              <a:t>https://</a:t>
            </a:r>
            <a:r>
              <a:rPr lang="hu-HU" sz="2000" dirty="0" smtClean="0">
                <a:hlinkClick r:id="rId2"/>
              </a:rPr>
              <a:t>uni-mate.hu/en/current-students/practical-matters/student-id</a:t>
            </a:r>
            <a:r>
              <a:rPr lang="hu-HU" sz="2000" dirty="0" smtClean="0"/>
              <a:t> </a:t>
            </a:r>
            <a:endParaRPr lang="hu-HU" sz="2000" dirty="0"/>
          </a:p>
          <a:p>
            <a:r>
              <a:rPr lang="hu-HU" sz="2400" b="1" dirty="0" smtClean="0"/>
              <a:t>T</a:t>
            </a:r>
            <a:r>
              <a:rPr lang="en-US" sz="2400" b="1" dirty="0" err="1" smtClean="0"/>
              <a:t>emporary</a:t>
            </a:r>
            <a:r>
              <a:rPr lang="en-US" sz="2400" b="1" dirty="0" smtClean="0"/>
              <a:t> </a:t>
            </a:r>
            <a:r>
              <a:rPr lang="en-US" sz="2400" b="1" dirty="0"/>
              <a:t>Student </a:t>
            </a:r>
            <a:r>
              <a:rPr lang="en-US" sz="2400" b="1" dirty="0" smtClean="0"/>
              <a:t>ID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paper</a:t>
            </a:r>
            <a:r>
              <a:rPr lang="hu-HU" sz="2400" b="1" dirty="0" smtClean="0"/>
              <a:t> </a:t>
            </a:r>
            <a:r>
              <a:rPr lang="hu-HU" sz="2400" dirty="0" smtClean="0"/>
              <a:t>(Igazolás</a:t>
            </a:r>
            <a:r>
              <a:rPr lang="hu-HU" sz="2400" dirty="0" smtClean="0"/>
              <a:t>) - f</a:t>
            </a:r>
            <a:r>
              <a:rPr lang="en-US" sz="2400" dirty="0" smtClean="0"/>
              <a:t>rom Registrar’s </a:t>
            </a:r>
            <a:r>
              <a:rPr lang="en-US" sz="2400" dirty="0"/>
              <a:t>Office. </a:t>
            </a:r>
            <a:endParaRPr lang="hu-HU" sz="2400" dirty="0" smtClean="0"/>
          </a:p>
          <a:p>
            <a:pPr lvl="1"/>
            <a:r>
              <a:rPr lang="en-US" sz="2400" dirty="0" smtClean="0"/>
              <a:t>public </a:t>
            </a:r>
            <a:r>
              <a:rPr lang="en-US" sz="2400" dirty="0"/>
              <a:t>transportation incl. monthly tickets, student entrance fees in exhibition, museums, concerts etc. </a:t>
            </a:r>
            <a:endParaRPr lang="hu-HU" sz="2400" dirty="0" smtClean="0"/>
          </a:p>
          <a:p>
            <a:pPr lvl="1"/>
            <a:r>
              <a:rPr lang="en-US" sz="2400" dirty="0" smtClean="0"/>
              <a:t>valid </a:t>
            </a:r>
            <a:r>
              <a:rPr lang="en-US" sz="2400" dirty="0"/>
              <a:t>for 2 months, before its expiry, please go to the Registrar’s Office to ask for a new one.</a:t>
            </a:r>
            <a:endParaRPr lang="hu-HU" sz="2400" dirty="0"/>
          </a:p>
          <a:p>
            <a:pPr marL="457200" lvl="1" indent="0">
              <a:buNone/>
            </a:pPr>
            <a:endParaRPr lang="hu-HU" sz="2000" dirty="0"/>
          </a:p>
          <a:p>
            <a:endParaRPr lang="hu-HU" sz="24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848342" y="6041654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>
                <a:solidFill>
                  <a:srgbClr val="FF0000"/>
                </a:solidFill>
              </a:rPr>
              <a:t>KEEP IT WITH YOU &amp; CHECK ITS VALIDITY</a:t>
            </a:r>
            <a:endParaRPr lang="hu-HU" sz="2000" b="1" dirty="0">
              <a:solidFill>
                <a:srgbClr val="FF0000"/>
              </a:solidFill>
            </a:endParaRPr>
          </a:p>
        </p:txBody>
      </p:sp>
      <p:pic>
        <p:nvPicPr>
          <p:cNvPr id="5" name="Google Shape;103;p19"/>
          <p:cNvPicPr preferRelativeResize="0"/>
          <p:nvPr/>
        </p:nvPicPr>
        <p:blipFill rotWithShape="1">
          <a:blip r:embed="rId3">
            <a:alphaModFix/>
          </a:blip>
          <a:srcRect l="22208" t="-1" b="-1281"/>
          <a:stretch/>
        </p:blipFill>
        <p:spPr>
          <a:xfrm>
            <a:off x="23038" y="620688"/>
            <a:ext cx="5774726" cy="7765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3754760" cy="771382"/>
          </a:xfrm>
        </p:spPr>
        <p:txBody>
          <a:bodyPr>
            <a:normAutofit fontScale="90000"/>
          </a:bodyPr>
          <a:lstStyle/>
          <a:p>
            <a:r>
              <a:rPr lang="hu-HU" dirty="0" err="1" smtClean="0">
                <a:solidFill>
                  <a:schemeClr val="bg1"/>
                </a:solidFill>
              </a:rPr>
              <a:t>Student</a:t>
            </a:r>
            <a:r>
              <a:rPr lang="hu-HU" dirty="0" smtClean="0">
                <a:solidFill>
                  <a:schemeClr val="bg1"/>
                </a:solidFill>
              </a:rPr>
              <a:t> ID </a:t>
            </a:r>
            <a:r>
              <a:rPr lang="hu-HU" sz="2700" dirty="0">
                <a:solidFill>
                  <a:schemeClr val="bg1"/>
                </a:solidFill>
              </a:rPr>
              <a:t/>
            </a:r>
            <a:br>
              <a:rPr lang="hu-HU" sz="2700" dirty="0">
                <a:solidFill>
                  <a:schemeClr val="bg1"/>
                </a:solidFill>
              </a:rPr>
            </a:br>
            <a:endParaRPr lang="hu-HU" sz="2700" dirty="0">
              <a:solidFill>
                <a:schemeClr val="bg1"/>
              </a:solidFill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2" b="25772"/>
          <a:stretch/>
        </p:blipFill>
        <p:spPr>
          <a:xfrm>
            <a:off x="6516216" y="537017"/>
            <a:ext cx="1706880" cy="80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1311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01595"/>
            <a:ext cx="8229600" cy="4349078"/>
          </a:xfrm>
        </p:spPr>
        <p:txBody>
          <a:bodyPr>
            <a:noAutofit/>
          </a:bodyPr>
          <a:lstStyle/>
          <a:p>
            <a:r>
              <a:rPr lang="hu-HU" sz="2400" b="1" dirty="0" err="1" smtClean="0"/>
              <a:t>Permanent</a:t>
            </a:r>
            <a:r>
              <a:rPr lang="hu-HU" sz="2400" b="1" dirty="0" smtClean="0"/>
              <a:t> </a:t>
            </a:r>
            <a:r>
              <a:rPr lang="en-US" sz="2400" b="1" dirty="0" smtClean="0"/>
              <a:t>Student </a:t>
            </a:r>
            <a:r>
              <a:rPr lang="en-US" sz="2400" b="1" dirty="0" smtClean="0"/>
              <a:t>ID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card</a:t>
            </a:r>
            <a:r>
              <a:rPr lang="en-US" sz="2400" dirty="0" smtClean="0"/>
              <a:t> </a:t>
            </a:r>
            <a:r>
              <a:rPr lang="en-US" sz="2400" dirty="0"/>
              <a:t>at </a:t>
            </a:r>
            <a:r>
              <a:rPr lang="en-GB" sz="2400" b="1" dirty="0"/>
              <a:t>Governmental Offices (</a:t>
            </a:r>
            <a:r>
              <a:rPr lang="en-GB" sz="2400" b="1" dirty="0" err="1"/>
              <a:t>Kormányhivatal</a:t>
            </a:r>
            <a:r>
              <a:rPr lang="en-GB" sz="2400" b="1" dirty="0"/>
              <a:t> – </a:t>
            </a:r>
            <a:r>
              <a:rPr lang="en-GB" sz="2400" b="1" dirty="0" err="1"/>
              <a:t>Okmányiroda</a:t>
            </a:r>
            <a:r>
              <a:rPr lang="en-GB" sz="2400" b="1" dirty="0"/>
              <a:t>) </a:t>
            </a:r>
            <a:r>
              <a:rPr lang="en-US" sz="2400" dirty="0" smtClean="0"/>
              <a:t>for </a:t>
            </a:r>
            <a:r>
              <a:rPr lang="en-US" sz="2400" dirty="0"/>
              <a:t>free. </a:t>
            </a:r>
            <a:endParaRPr lang="hu-HU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000" dirty="0" err="1" smtClean="0"/>
              <a:t>Address</a:t>
            </a:r>
            <a:r>
              <a:rPr lang="hu-HU" sz="2000" dirty="0" smtClean="0"/>
              <a:t>: </a:t>
            </a:r>
            <a:r>
              <a:rPr lang="hu-HU" sz="2000" dirty="0" smtClean="0"/>
              <a:t>Gödöllő, </a:t>
            </a:r>
            <a:r>
              <a:rPr lang="en-US" sz="2000" dirty="0" err="1" smtClean="0"/>
              <a:t>Kotlán</a:t>
            </a:r>
            <a:r>
              <a:rPr lang="en-US" sz="2000" dirty="0" smtClean="0"/>
              <a:t> </a:t>
            </a:r>
            <a:r>
              <a:rPr lang="en-US" sz="2000" dirty="0" err="1"/>
              <a:t>Sándor</a:t>
            </a:r>
            <a:r>
              <a:rPr lang="en-US" sz="2000" dirty="0"/>
              <a:t> u. </a:t>
            </a:r>
            <a:r>
              <a:rPr lang="en-US" sz="2000" dirty="0" smtClean="0"/>
              <a:t>1-3.</a:t>
            </a:r>
            <a:endParaRPr lang="hu-HU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Required </a:t>
            </a:r>
            <a:r>
              <a:rPr lang="en-US" sz="2000" dirty="0" smtClean="0"/>
              <a:t>documents:</a:t>
            </a:r>
            <a:r>
              <a:rPr lang="hu-HU" sz="2000" dirty="0" smtClean="0"/>
              <a:t> </a:t>
            </a:r>
            <a:r>
              <a:rPr lang="en-US" sz="2000" dirty="0" smtClean="0"/>
              <a:t>passport</a:t>
            </a:r>
            <a:r>
              <a:rPr lang="hu-HU" sz="2000" dirty="0" smtClean="0"/>
              <a:t>; </a:t>
            </a:r>
            <a:r>
              <a:rPr lang="hu-HU" sz="2000" dirty="0" err="1" smtClean="0"/>
              <a:t>student</a:t>
            </a:r>
            <a:r>
              <a:rPr lang="hu-HU" sz="2000" dirty="0" smtClean="0"/>
              <a:t> status </a:t>
            </a:r>
            <a:r>
              <a:rPr lang="hu-HU" sz="2000" dirty="0" err="1" smtClean="0"/>
              <a:t>certificate</a:t>
            </a:r>
            <a:endParaRPr lang="hu-HU" sz="2000" dirty="0"/>
          </a:p>
          <a:p>
            <a:r>
              <a:rPr lang="en-GB" sz="2000" dirty="0" smtClean="0"/>
              <a:t>a </a:t>
            </a:r>
            <a:r>
              <a:rPr lang="en-GB" sz="2000" b="1" dirty="0"/>
              <a:t>NEK data sheet </a:t>
            </a:r>
            <a:r>
              <a:rPr lang="en-GB" sz="2000" dirty="0"/>
              <a:t>with a so-called</a:t>
            </a:r>
            <a:r>
              <a:rPr lang="en-GB" sz="2000" b="1" dirty="0"/>
              <a:t> NEK </a:t>
            </a:r>
            <a:r>
              <a:rPr lang="en-GB" sz="2000" b="1" dirty="0" smtClean="0"/>
              <a:t>code</a:t>
            </a:r>
            <a:r>
              <a:rPr lang="hu-HU" sz="2000" b="1" dirty="0" smtClean="0"/>
              <a:t> </a:t>
            </a:r>
            <a:r>
              <a:rPr lang="hu-HU" sz="2000" dirty="0" err="1" smtClean="0"/>
              <a:t>which</a:t>
            </a:r>
            <a:r>
              <a:rPr lang="hu-HU" sz="2000" dirty="0" smtClean="0"/>
              <a:t> </a:t>
            </a:r>
            <a:r>
              <a:rPr lang="en-GB" sz="2000" dirty="0"/>
              <a:t>should </a:t>
            </a:r>
            <a:r>
              <a:rPr lang="en-GB" sz="2000" b="1" dirty="0">
                <a:solidFill>
                  <a:srgbClr val="FF0000"/>
                </a:solidFill>
              </a:rPr>
              <a:t>be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b="1" dirty="0">
                <a:solidFill>
                  <a:srgbClr val="FF0000"/>
                </a:solidFill>
              </a:rPr>
              <a:t>registered in your NEPTUN account </a:t>
            </a:r>
            <a:r>
              <a:rPr lang="en-GB" sz="2000" dirty="0"/>
              <a:t>under</a:t>
            </a:r>
            <a:endParaRPr lang="hu-HU" sz="2000" dirty="0"/>
          </a:p>
          <a:p>
            <a:pPr marL="0" lvl="0" indent="0">
              <a:buNone/>
            </a:pPr>
            <a:r>
              <a:rPr lang="hu-HU" sz="2000" b="1" dirty="0" smtClean="0"/>
              <a:t>	</a:t>
            </a:r>
            <a:r>
              <a:rPr lang="en-GB" sz="2000" b="1" dirty="0" smtClean="0"/>
              <a:t>Administration </a:t>
            </a:r>
            <a:r>
              <a:rPr lang="en-GB" sz="2000" b="1" dirty="0"/>
              <a:t>/ Student card request / ”Add new”</a:t>
            </a:r>
            <a:endParaRPr lang="hu-HU" sz="2000" b="1" dirty="0"/>
          </a:p>
          <a:p>
            <a:r>
              <a:rPr lang="en-GB" sz="2000" b="1" dirty="0" smtClean="0">
                <a:solidFill>
                  <a:srgbClr val="FF0000"/>
                </a:solidFill>
              </a:rPr>
              <a:t>Upload</a:t>
            </a:r>
            <a:r>
              <a:rPr lang="hu-HU" sz="2000" b="1" dirty="0" smtClean="0">
                <a:solidFill>
                  <a:srgbClr val="FF0000"/>
                </a:solidFill>
              </a:rPr>
              <a:t> </a:t>
            </a:r>
            <a:r>
              <a:rPr lang="hu-HU" sz="2000" b="1" dirty="0" err="1" smtClean="0">
                <a:solidFill>
                  <a:srgbClr val="FF0000"/>
                </a:solidFill>
              </a:rPr>
              <a:t>your</a:t>
            </a:r>
            <a:r>
              <a:rPr lang="hu-HU" sz="2000" b="1" dirty="0" smtClean="0">
                <a:solidFill>
                  <a:srgbClr val="FF0000"/>
                </a:solidFill>
              </a:rPr>
              <a:t> NEK </a:t>
            </a:r>
            <a:r>
              <a:rPr lang="hu-HU" sz="2000" b="1" dirty="0" err="1" smtClean="0">
                <a:solidFill>
                  <a:srgbClr val="FF0000"/>
                </a:solidFill>
              </a:rPr>
              <a:t>data</a:t>
            </a:r>
            <a:r>
              <a:rPr lang="hu-HU" sz="2000" b="1" dirty="0" smtClean="0">
                <a:solidFill>
                  <a:srgbClr val="FF0000"/>
                </a:solidFill>
              </a:rPr>
              <a:t> </a:t>
            </a:r>
            <a:r>
              <a:rPr lang="hu-HU" sz="2000" b="1" dirty="0" err="1" smtClean="0">
                <a:solidFill>
                  <a:srgbClr val="FF0000"/>
                </a:solidFill>
              </a:rPr>
              <a:t>sheet</a:t>
            </a:r>
            <a:r>
              <a:rPr lang="hu-HU" sz="2000" b="1" dirty="0" smtClean="0">
                <a:solidFill>
                  <a:srgbClr val="FF0000"/>
                </a:solidFill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</a:rPr>
              <a:t>into </a:t>
            </a:r>
            <a:r>
              <a:rPr lang="en-GB" sz="2000" b="1" dirty="0">
                <a:solidFill>
                  <a:srgbClr val="FF0000"/>
                </a:solidFill>
              </a:rPr>
              <a:t>your </a:t>
            </a:r>
            <a:r>
              <a:rPr lang="en-GB" sz="2000" b="1" dirty="0" err="1">
                <a:solidFill>
                  <a:srgbClr val="FF0000"/>
                </a:solidFill>
              </a:rPr>
              <a:t>Neptun</a:t>
            </a:r>
            <a:r>
              <a:rPr lang="en-GB" sz="2000" b="1" dirty="0">
                <a:solidFill>
                  <a:srgbClr val="FF0000"/>
                </a:solidFill>
              </a:rPr>
              <a:t> account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hu-HU" sz="2000" dirty="0" smtClean="0"/>
              <a:t>(</a:t>
            </a:r>
            <a:r>
              <a:rPr lang="en-GB" sz="2000" dirty="0" smtClean="0"/>
              <a:t>pdf</a:t>
            </a:r>
            <a:r>
              <a:rPr lang="hu-HU" sz="2000" dirty="0" smtClean="0"/>
              <a:t>/</a:t>
            </a:r>
            <a:r>
              <a:rPr lang="en-GB" sz="2000" dirty="0" smtClean="0"/>
              <a:t>jpeg</a:t>
            </a:r>
            <a:r>
              <a:rPr lang="hu-HU" sz="2000" dirty="0" smtClean="0"/>
              <a:t>)</a:t>
            </a:r>
            <a:r>
              <a:rPr lang="en-GB" sz="2000" dirty="0" smtClean="0"/>
              <a:t>:</a:t>
            </a:r>
            <a:endParaRPr lang="hu-HU" sz="2000" dirty="0"/>
          </a:p>
          <a:p>
            <a:pPr marL="0" lvl="0" indent="0" algn="ctr">
              <a:buNone/>
            </a:pPr>
            <a:r>
              <a:rPr lang="hu-HU" sz="2000" dirty="0"/>
              <a:t> </a:t>
            </a:r>
            <a:r>
              <a:rPr lang="hu-HU" sz="2000" dirty="0" smtClean="0"/>
              <a:t>   </a:t>
            </a:r>
            <a:r>
              <a:rPr lang="en-GB" sz="2000" dirty="0" smtClean="0"/>
              <a:t>Information </a:t>
            </a:r>
            <a:r>
              <a:rPr lang="en-GB" sz="2000" dirty="0"/>
              <a:t>&gt; Documents &gt; Upload document &gt;&gt; Choose "NEK </a:t>
            </a:r>
            <a:r>
              <a:rPr lang="en-GB" sz="2000" dirty="0" err="1"/>
              <a:t>adatlap</a:t>
            </a:r>
            <a:r>
              <a:rPr lang="en-GB" sz="2000" dirty="0"/>
              <a:t>" from the drop-down menu &gt;&gt; Upload file &gt; </a:t>
            </a:r>
            <a:r>
              <a:rPr lang="en-GB" sz="2000" dirty="0" smtClean="0"/>
              <a:t>Save</a:t>
            </a:r>
            <a:endParaRPr lang="hu-HU" sz="2000" dirty="0"/>
          </a:p>
          <a:p>
            <a:pPr algn="ctr"/>
            <a:r>
              <a:rPr lang="hu-HU" sz="2000" dirty="0" err="1" smtClean="0"/>
              <a:t>Please</a:t>
            </a:r>
            <a:r>
              <a:rPr lang="hu-HU" sz="2000" dirty="0" smtClean="0"/>
              <a:t> </a:t>
            </a:r>
            <a:r>
              <a:rPr lang="hu-HU" sz="2000" b="1" dirty="0" err="1" smtClean="0">
                <a:solidFill>
                  <a:srgbClr val="FF0000"/>
                </a:solidFill>
              </a:rPr>
              <a:t>bring</a:t>
            </a:r>
            <a:r>
              <a:rPr lang="hu-HU" sz="2000" b="1" dirty="0" smtClean="0">
                <a:solidFill>
                  <a:srgbClr val="FF0000"/>
                </a:solidFill>
              </a:rPr>
              <a:t> </a:t>
            </a:r>
            <a:r>
              <a:rPr lang="hu-HU" sz="2000" b="1" dirty="0" err="1" smtClean="0">
                <a:solidFill>
                  <a:srgbClr val="FF0000"/>
                </a:solidFill>
              </a:rPr>
              <a:t>the</a:t>
            </a:r>
            <a:r>
              <a:rPr lang="hu-HU" sz="2000" b="1" dirty="0" smtClean="0">
                <a:solidFill>
                  <a:srgbClr val="FF0000"/>
                </a:solidFill>
              </a:rPr>
              <a:t> </a:t>
            </a:r>
            <a:r>
              <a:rPr lang="hu-HU" sz="2000" b="1" dirty="0" smtClean="0">
                <a:solidFill>
                  <a:srgbClr val="FF0000"/>
                </a:solidFill>
              </a:rPr>
              <a:t>NEK </a:t>
            </a:r>
            <a:r>
              <a:rPr lang="hu-HU" sz="2000" b="1" dirty="0" err="1" smtClean="0">
                <a:solidFill>
                  <a:srgbClr val="FF0000"/>
                </a:solidFill>
              </a:rPr>
              <a:t>data</a:t>
            </a:r>
            <a:r>
              <a:rPr lang="hu-HU" sz="2000" b="1" dirty="0" smtClean="0">
                <a:solidFill>
                  <a:srgbClr val="FF0000"/>
                </a:solidFill>
              </a:rPr>
              <a:t> </a:t>
            </a:r>
            <a:r>
              <a:rPr lang="hu-HU" sz="2000" b="1" dirty="0" err="1" smtClean="0">
                <a:solidFill>
                  <a:srgbClr val="FF0000"/>
                </a:solidFill>
              </a:rPr>
              <a:t>sheet</a:t>
            </a:r>
            <a:r>
              <a:rPr lang="hu-HU" sz="2000" dirty="0" smtClean="0"/>
              <a:t> 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to </a:t>
            </a:r>
            <a:r>
              <a:rPr lang="en-US" sz="2000" b="1" dirty="0">
                <a:solidFill>
                  <a:srgbClr val="FF0000"/>
                </a:solidFill>
              </a:rPr>
              <a:t>your Registrar's Office </a:t>
            </a:r>
            <a:r>
              <a:rPr lang="hu-HU" sz="2000" dirty="0" smtClean="0"/>
              <a:t>(</a:t>
            </a:r>
            <a:r>
              <a:rPr lang="hu-HU" sz="2000" dirty="0" err="1" smtClean="0"/>
              <a:t>MSc</a:t>
            </a:r>
            <a:r>
              <a:rPr lang="hu-HU" sz="2000" dirty="0" smtClean="0"/>
              <a:t>, </a:t>
            </a:r>
            <a:r>
              <a:rPr lang="hu-HU" sz="2000" dirty="0" err="1" smtClean="0"/>
              <a:t>BSc</a:t>
            </a:r>
            <a:r>
              <a:rPr lang="hu-HU" sz="2000" dirty="0" smtClean="0"/>
              <a:t>) </a:t>
            </a:r>
            <a:r>
              <a:rPr lang="hu-HU" sz="2000" dirty="0" err="1" smtClean="0"/>
              <a:t>or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FF0000"/>
                </a:solidFill>
              </a:rPr>
              <a:t>Doctoral School </a:t>
            </a:r>
            <a:r>
              <a:rPr lang="en-US" sz="2000" b="1" dirty="0" err="1" smtClean="0">
                <a:solidFill>
                  <a:srgbClr val="FF0000"/>
                </a:solidFill>
              </a:rPr>
              <a:t>Secretar</a:t>
            </a:r>
            <a:r>
              <a:rPr lang="hu-HU" sz="2000" b="1" dirty="0" err="1" smtClean="0">
                <a:solidFill>
                  <a:srgbClr val="FF0000"/>
                </a:solidFill>
              </a:rPr>
              <a:t>iat</a:t>
            </a:r>
            <a:r>
              <a:rPr lang="hu-HU" sz="2000" b="1" dirty="0" smtClean="0">
                <a:solidFill>
                  <a:srgbClr val="FF0000"/>
                </a:solidFill>
              </a:rPr>
              <a:t> </a:t>
            </a:r>
            <a:r>
              <a:rPr lang="hu-HU" sz="2000" dirty="0" smtClean="0"/>
              <a:t>(PhD)</a:t>
            </a:r>
            <a:r>
              <a:rPr lang="en-US" sz="2000" dirty="0" smtClean="0"/>
              <a:t>.</a:t>
            </a:r>
            <a:endParaRPr lang="hu-HU" sz="2000" dirty="0" smtClean="0"/>
          </a:p>
          <a:p>
            <a:pPr algn="ctr"/>
            <a:endParaRPr lang="hu-HU" sz="2000" dirty="0" smtClean="0"/>
          </a:p>
          <a:p>
            <a:endParaRPr lang="hu-HU" sz="2400" dirty="0"/>
          </a:p>
        </p:txBody>
      </p:sp>
      <p:pic>
        <p:nvPicPr>
          <p:cNvPr id="5" name="Google Shape;103;p19"/>
          <p:cNvPicPr preferRelativeResize="0"/>
          <p:nvPr/>
        </p:nvPicPr>
        <p:blipFill rotWithShape="1">
          <a:blip r:embed="rId2">
            <a:alphaModFix/>
          </a:blip>
          <a:srcRect l="22208" t="-1" b="-1281"/>
          <a:stretch/>
        </p:blipFill>
        <p:spPr>
          <a:xfrm>
            <a:off x="23038" y="620688"/>
            <a:ext cx="5774726" cy="7765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793404"/>
            <a:ext cx="4402832" cy="778098"/>
          </a:xfrm>
        </p:spPr>
        <p:txBody>
          <a:bodyPr>
            <a:normAutofit fontScale="90000"/>
          </a:bodyPr>
          <a:lstStyle/>
          <a:p>
            <a:r>
              <a:rPr lang="hu-HU" dirty="0" err="1" smtClean="0">
                <a:solidFill>
                  <a:schemeClr val="bg1"/>
                </a:solidFill>
              </a:rPr>
              <a:t>Student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 smtClean="0">
                <a:solidFill>
                  <a:schemeClr val="bg1"/>
                </a:solidFill>
              </a:rPr>
              <a:t>ID </a:t>
            </a:r>
            <a:r>
              <a:rPr lang="hu-HU" sz="2700" dirty="0">
                <a:solidFill>
                  <a:schemeClr val="bg1"/>
                </a:solidFill>
              </a:rPr>
              <a:t/>
            </a:r>
            <a:br>
              <a:rPr lang="hu-HU" sz="2700" dirty="0">
                <a:solidFill>
                  <a:schemeClr val="bg1"/>
                </a:solidFill>
              </a:rPr>
            </a:br>
            <a:endParaRPr lang="hu-HU" sz="2700" dirty="0">
              <a:solidFill>
                <a:schemeClr val="bg1"/>
              </a:solidFill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2" b="25772"/>
          <a:stretch/>
        </p:blipFill>
        <p:spPr>
          <a:xfrm>
            <a:off x="6516216" y="537017"/>
            <a:ext cx="1706880" cy="80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3771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01595"/>
            <a:ext cx="7632848" cy="43490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b="1" dirty="0"/>
              <a:t> </a:t>
            </a:r>
            <a:r>
              <a:rPr lang="hu-HU" sz="2400" b="1" dirty="0" smtClean="0"/>
              <a:t>      </a:t>
            </a:r>
            <a:r>
              <a:rPr lang="hu-HU" sz="2400" b="1" dirty="0" err="1" smtClean="0"/>
              <a:t>Registration</a:t>
            </a:r>
            <a:r>
              <a:rPr lang="hu-HU" sz="2400" b="1" dirty="0" smtClean="0"/>
              <a:t> is a must: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vakcinainfo.gov.hu/registration</a:t>
            </a:r>
            <a:endParaRPr lang="hu-HU" sz="2400" dirty="0"/>
          </a:p>
          <a:p>
            <a:pPr marL="457200" lvl="1" indent="0">
              <a:buNone/>
            </a:pPr>
            <a:r>
              <a:rPr lang="hu-HU" sz="2400" dirty="0" err="1" smtClean="0"/>
              <a:t>Vaccination</a:t>
            </a:r>
            <a:r>
              <a:rPr lang="hu-HU" sz="2400" dirty="0" smtClean="0"/>
              <a:t> is </a:t>
            </a:r>
            <a:r>
              <a:rPr lang="en-US" sz="2400" b="1" dirty="0" smtClean="0"/>
              <a:t>voluntary</a:t>
            </a:r>
            <a:endParaRPr lang="hu-HU" sz="2400" b="1" dirty="0"/>
          </a:p>
          <a:p>
            <a:pPr marL="457200" lvl="1" indent="0">
              <a:buNone/>
            </a:pPr>
            <a:r>
              <a:rPr lang="en-US" sz="2400" b="1" dirty="0" smtClean="0"/>
              <a:t>Required </a:t>
            </a:r>
            <a:r>
              <a:rPr lang="en-US" sz="2400" b="1" dirty="0" smtClean="0"/>
              <a:t>documents</a:t>
            </a:r>
            <a:r>
              <a:rPr lang="en-US" sz="2400" dirty="0" smtClean="0"/>
              <a:t>:</a:t>
            </a:r>
            <a:r>
              <a:rPr lang="hu-HU" sz="2400" dirty="0" smtClean="0"/>
              <a:t> </a:t>
            </a:r>
            <a:endParaRPr lang="hu-HU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 smtClean="0">
                <a:hlinkClick r:id="rId3"/>
              </a:rPr>
              <a:t>G</a:t>
            </a:r>
            <a:r>
              <a:rPr lang="en-US" sz="2400" dirty="0" err="1" smtClean="0">
                <a:hlinkClick r:id="rId3"/>
              </a:rPr>
              <a:t>eneral</a:t>
            </a:r>
            <a:r>
              <a:rPr lang="en-US" sz="2400" b="1" dirty="0" smtClean="0">
                <a:hlinkClick r:id="rId3"/>
              </a:rPr>
              <a:t> </a:t>
            </a:r>
            <a:r>
              <a:rPr lang="en-US" sz="2400" dirty="0">
                <a:hlinkClick r:id="rId3"/>
              </a:rPr>
              <a:t>Statement of Approval</a:t>
            </a:r>
            <a:r>
              <a:rPr lang="en-US" sz="2400" dirty="0"/>
              <a:t>. </a:t>
            </a:r>
            <a:endParaRPr lang="hu-HU" sz="2400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800" dirty="0" smtClean="0"/>
              <a:t>to </a:t>
            </a:r>
            <a:r>
              <a:rPr lang="en-US" sz="1800" dirty="0"/>
              <a:t>be printed out in Hungarian, filled in </a:t>
            </a:r>
            <a:r>
              <a:rPr lang="en-US" sz="1800" dirty="0" smtClean="0"/>
              <a:t>properly</a:t>
            </a:r>
            <a:endParaRPr lang="hu-HU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000" dirty="0" err="1"/>
              <a:t>Passport</a:t>
            </a:r>
            <a:r>
              <a:rPr lang="hu-HU" sz="2000" dirty="0"/>
              <a:t> / </a:t>
            </a:r>
            <a:r>
              <a:rPr lang="hu-HU" sz="2000" dirty="0" err="1"/>
              <a:t>residence</a:t>
            </a:r>
            <a:r>
              <a:rPr lang="hu-HU" sz="2000" dirty="0"/>
              <a:t> permit, </a:t>
            </a:r>
            <a:r>
              <a:rPr lang="hu-HU" sz="2000" dirty="0" err="1"/>
              <a:t>personal</a:t>
            </a:r>
            <a:r>
              <a:rPr lang="hu-HU" sz="2000" dirty="0"/>
              <a:t> </a:t>
            </a:r>
            <a:r>
              <a:rPr lang="hu-HU" sz="2000" dirty="0" err="1"/>
              <a:t>documents</a:t>
            </a:r>
            <a:endParaRPr lang="hu-HU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000" dirty="0" smtClean="0"/>
              <a:t>TAJ </a:t>
            </a:r>
            <a:r>
              <a:rPr lang="hu-HU" sz="2000" dirty="0" err="1" smtClean="0"/>
              <a:t>number</a:t>
            </a:r>
            <a:r>
              <a:rPr lang="hu-HU" sz="2000" dirty="0" smtClean="0"/>
              <a:t> </a:t>
            </a:r>
            <a:r>
              <a:rPr lang="hu-HU" sz="2000" dirty="0" err="1" smtClean="0"/>
              <a:t>if</a:t>
            </a:r>
            <a:r>
              <a:rPr lang="hu-HU" sz="2000" dirty="0" smtClean="0"/>
              <a:t> </a:t>
            </a:r>
            <a:r>
              <a:rPr lang="hu-HU" sz="2000" dirty="0" err="1" smtClean="0"/>
              <a:t>you</a:t>
            </a:r>
            <a:r>
              <a:rPr lang="hu-HU" sz="2000" dirty="0" smtClean="0"/>
              <a:t> </a:t>
            </a:r>
            <a:r>
              <a:rPr lang="hu-HU" sz="2000" dirty="0" err="1" smtClean="0"/>
              <a:t>have</a:t>
            </a:r>
            <a:r>
              <a:rPr lang="hu-HU" sz="2000" dirty="0" smtClean="0"/>
              <a:t> </a:t>
            </a:r>
            <a:r>
              <a:rPr lang="hu-HU" sz="2000" dirty="0" err="1" smtClean="0"/>
              <a:t>one</a:t>
            </a:r>
            <a:endParaRPr lang="hu-HU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000" dirty="0" smtClean="0">
                <a:hlinkClick r:id="rId4"/>
              </a:rPr>
              <a:t>https</a:t>
            </a:r>
            <a:r>
              <a:rPr lang="hu-HU" sz="2000" dirty="0">
                <a:hlinkClick r:id="rId4"/>
              </a:rPr>
              <a:t>://</a:t>
            </a:r>
            <a:r>
              <a:rPr lang="hu-HU" sz="2000" dirty="0" smtClean="0">
                <a:hlinkClick r:id="rId4"/>
              </a:rPr>
              <a:t>uni-mate.hu/en/current-students/vaccination-update</a:t>
            </a:r>
            <a:r>
              <a:rPr lang="hu-HU" sz="2000" dirty="0" smtClean="0"/>
              <a:t> </a:t>
            </a:r>
            <a:endParaRPr lang="hu-HU" sz="2000" dirty="0"/>
          </a:p>
        </p:txBody>
      </p:sp>
      <p:pic>
        <p:nvPicPr>
          <p:cNvPr id="5" name="Google Shape;103;p19"/>
          <p:cNvPicPr preferRelativeResize="0"/>
          <p:nvPr/>
        </p:nvPicPr>
        <p:blipFill rotWithShape="1">
          <a:blip r:embed="rId5">
            <a:alphaModFix/>
          </a:blip>
          <a:srcRect l="22208" t="-1" b="-1281"/>
          <a:stretch/>
        </p:blipFill>
        <p:spPr>
          <a:xfrm>
            <a:off x="23038" y="620688"/>
            <a:ext cx="5774726" cy="7765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08985" y="771334"/>
            <a:ext cx="4402832" cy="778098"/>
          </a:xfrm>
        </p:spPr>
        <p:txBody>
          <a:bodyPr>
            <a:normAutofit fontScale="90000"/>
          </a:bodyPr>
          <a:lstStyle/>
          <a:p>
            <a:r>
              <a:rPr lang="hu-HU" dirty="0" err="1" smtClean="0">
                <a:solidFill>
                  <a:schemeClr val="bg1"/>
                </a:solidFill>
              </a:rPr>
              <a:t>Covid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 err="1" smtClean="0">
                <a:solidFill>
                  <a:schemeClr val="bg1"/>
                </a:solidFill>
              </a:rPr>
              <a:t>Vaccination</a:t>
            </a:r>
            <a:r>
              <a:rPr lang="hu-HU" sz="2700" dirty="0">
                <a:solidFill>
                  <a:schemeClr val="bg1"/>
                </a:solidFill>
              </a:rPr>
              <a:t/>
            </a:r>
            <a:br>
              <a:rPr lang="hu-HU" sz="2700" dirty="0">
                <a:solidFill>
                  <a:schemeClr val="bg1"/>
                </a:solidFill>
              </a:rPr>
            </a:br>
            <a:endParaRPr lang="hu-HU" sz="2700" dirty="0">
              <a:solidFill>
                <a:schemeClr val="bg1"/>
              </a:solidFill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2" b="25772"/>
          <a:stretch/>
        </p:blipFill>
        <p:spPr>
          <a:xfrm>
            <a:off x="6516216" y="537017"/>
            <a:ext cx="1706880" cy="80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0331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01595"/>
            <a:ext cx="8424936" cy="4349078"/>
          </a:xfrm>
        </p:spPr>
        <p:txBody>
          <a:bodyPr>
            <a:noAutofit/>
          </a:bodyPr>
          <a:lstStyle/>
          <a:p>
            <a:r>
              <a:rPr lang="hu-HU" sz="2400" b="1" dirty="0" err="1" smtClean="0"/>
              <a:t>Application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for</a:t>
            </a:r>
            <a:r>
              <a:rPr lang="hu-HU" sz="2400" b="1" dirty="0" smtClean="0"/>
              <a:t> a </a:t>
            </a:r>
            <a:r>
              <a:rPr lang="hu-HU" sz="2400" b="1" dirty="0" err="1" smtClean="0"/>
              <a:t>Hungarian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immunity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card</a:t>
            </a:r>
            <a:r>
              <a:rPr lang="hu-HU" sz="2400" b="1" dirty="0" smtClean="0"/>
              <a:t>: in </a:t>
            </a:r>
            <a:r>
              <a:rPr lang="hu-HU" sz="2400" b="1" dirty="0" err="1" smtClean="0"/>
              <a:t>person</a:t>
            </a:r>
            <a:r>
              <a:rPr lang="hu-HU" sz="2400" b="1" dirty="0" smtClean="0"/>
              <a:t> </a:t>
            </a:r>
            <a:r>
              <a:rPr lang="en-US" sz="2400" dirty="0" smtClean="0"/>
              <a:t>at </a:t>
            </a:r>
            <a:r>
              <a:rPr lang="en-GB" sz="2400" b="1" dirty="0"/>
              <a:t>Governmental Offices (</a:t>
            </a:r>
            <a:r>
              <a:rPr lang="en-GB" sz="2400" b="1" dirty="0" err="1"/>
              <a:t>Kormányhivatal</a:t>
            </a:r>
            <a:r>
              <a:rPr lang="en-GB" sz="2400" b="1" dirty="0"/>
              <a:t> – </a:t>
            </a:r>
            <a:r>
              <a:rPr lang="en-GB" sz="2400" b="1" dirty="0" err="1"/>
              <a:t>Okmányiroda</a:t>
            </a:r>
            <a:r>
              <a:rPr lang="en-GB" sz="2400" b="1" dirty="0" smtClean="0"/>
              <a:t>)</a:t>
            </a:r>
            <a:r>
              <a:rPr lang="en-US" sz="2400" dirty="0" smtClean="0"/>
              <a:t> </a:t>
            </a:r>
            <a:endParaRPr lang="hu-HU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000" dirty="0" err="1" smtClean="0"/>
              <a:t>Address</a:t>
            </a:r>
            <a:r>
              <a:rPr lang="hu-HU" sz="2000" dirty="0" smtClean="0"/>
              <a:t>: </a:t>
            </a:r>
            <a:r>
              <a:rPr lang="hu-HU" sz="2000" dirty="0" smtClean="0"/>
              <a:t>Gödöllő, </a:t>
            </a:r>
            <a:r>
              <a:rPr lang="en-US" sz="2000" dirty="0" err="1" smtClean="0"/>
              <a:t>Kotlán</a:t>
            </a:r>
            <a:r>
              <a:rPr lang="en-US" sz="2000" dirty="0" smtClean="0"/>
              <a:t> </a:t>
            </a:r>
            <a:r>
              <a:rPr lang="en-US" sz="2000" dirty="0" err="1"/>
              <a:t>Sándor</a:t>
            </a:r>
            <a:r>
              <a:rPr lang="en-US" sz="2000" dirty="0"/>
              <a:t> u. </a:t>
            </a:r>
            <a:r>
              <a:rPr lang="en-US" sz="2000" dirty="0" smtClean="0"/>
              <a:t>1-3.</a:t>
            </a:r>
            <a:endParaRPr lang="hu-HU" sz="2000" dirty="0"/>
          </a:p>
          <a:p>
            <a:pPr marL="457200" lvl="1" indent="0">
              <a:buNone/>
            </a:pPr>
            <a:r>
              <a:rPr lang="en-US" sz="2000" b="1" dirty="0" smtClean="0"/>
              <a:t>Required </a:t>
            </a:r>
            <a:r>
              <a:rPr lang="en-US" sz="2000" b="1" dirty="0" smtClean="0"/>
              <a:t>documents</a:t>
            </a:r>
            <a:r>
              <a:rPr lang="en-US" sz="2000" dirty="0" smtClean="0"/>
              <a:t>:</a:t>
            </a:r>
            <a:r>
              <a:rPr lang="hu-HU" sz="2000" dirty="0" smtClean="0"/>
              <a:t> </a:t>
            </a:r>
            <a:endParaRPr lang="hu-HU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000" dirty="0" err="1" smtClean="0"/>
              <a:t>proof</a:t>
            </a:r>
            <a:r>
              <a:rPr lang="hu-HU" sz="2000" dirty="0" smtClean="0"/>
              <a:t> of </a:t>
            </a:r>
            <a:r>
              <a:rPr lang="hu-HU" sz="2000" dirty="0" err="1" smtClean="0"/>
              <a:t>your</a:t>
            </a:r>
            <a:r>
              <a:rPr lang="hu-HU" sz="2000" dirty="0" smtClean="0"/>
              <a:t> </a:t>
            </a:r>
            <a:r>
              <a:rPr lang="hu-HU" sz="2000" dirty="0" err="1" smtClean="0"/>
              <a:t>vaccination</a:t>
            </a:r>
            <a:r>
              <a:rPr lang="hu-HU" sz="2000" dirty="0" smtClean="0"/>
              <a:t> in </a:t>
            </a:r>
            <a:r>
              <a:rPr lang="hu-HU" sz="2000" dirty="0" err="1"/>
              <a:t>H</a:t>
            </a:r>
            <a:r>
              <a:rPr lang="hu-HU" sz="2000" dirty="0" err="1" smtClean="0"/>
              <a:t>ungarian</a:t>
            </a:r>
            <a:r>
              <a:rPr lang="hu-HU" sz="2000" dirty="0" smtClean="0"/>
              <a:t> / in English → it is </a:t>
            </a:r>
            <a:r>
              <a:rPr lang="hu-HU" sz="2000" dirty="0" err="1" smtClean="0"/>
              <a:t>possible</a:t>
            </a:r>
            <a:r>
              <a:rPr lang="hu-HU" sz="2000" dirty="0" smtClean="0"/>
              <a:t> </a:t>
            </a:r>
            <a:r>
              <a:rPr lang="hu-HU" sz="2000" dirty="0" err="1" smtClean="0"/>
              <a:t>to</a:t>
            </a:r>
            <a:r>
              <a:rPr lang="hu-HU" sz="2000" dirty="0" smtClean="0"/>
              <a:t> </a:t>
            </a:r>
            <a:r>
              <a:rPr lang="hu-HU" sz="2000" dirty="0" err="1" smtClean="0"/>
              <a:t>get</a:t>
            </a:r>
            <a:r>
              <a:rPr lang="hu-HU" sz="2000" dirty="0" smtClean="0"/>
              <a:t> a </a:t>
            </a:r>
            <a:r>
              <a:rPr lang="hu-HU" sz="2000" dirty="0" err="1" smtClean="0"/>
              <a:t>Hungarian</a:t>
            </a:r>
            <a:r>
              <a:rPr lang="hu-HU" sz="2000" dirty="0" smtClean="0"/>
              <a:t> </a:t>
            </a:r>
            <a:r>
              <a:rPr lang="hu-HU" sz="2000" dirty="0" err="1" smtClean="0"/>
              <a:t>Immunity</a:t>
            </a:r>
            <a:r>
              <a:rPr lang="hu-HU" sz="2000" dirty="0" smtClean="0"/>
              <a:t> </a:t>
            </a:r>
            <a:r>
              <a:rPr lang="hu-HU" sz="2000" dirty="0" err="1" smtClean="0"/>
              <a:t>card</a:t>
            </a:r>
            <a:r>
              <a:rPr lang="hu-HU" sz="2000" dirty="0" smtClean="0"/>
              <a:t> </a:t>
            </a:r>
            <a:r>
              <a:rPr lang="hu-HU" sz="2000" dirty="0" err="1" smtClean="0"/>
              <a:t>if</a:t>
            </a:r>
            <a:endParaRPr lang="hu-HU" sz="2000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hu-HU" sz="1600" dirty="0" err="1"/>
              <a:t>y</a:t>
            </a:r>
            <a:r>
              <a:rPr lang="hu-HU" sz="1600" dirty="0" err="1" smtClean="0"/>
              <a:t>ou</a:t>
            </a:r>
            <a:r>
              <a:rPr lang="hu-HU" sz="1600" dirty="0" smtClean="0"/>
              <a:t> </a:t>
            </a:r>
            <a:r>
              <a:rPr lang="hu-HU" sz="1600" dirty="0" err="1" smtClean="0"/>
              <a:t>are</a:t>
            </a:r>
            <a:r>
              <a:rPr lang="hu-HU" sz="1600" dirty="0" smtClean="0"/>
              <a:t> </a:t>
            </a:r>
            <a:r>
              <a:rPr lang="hu-HU" sz="1600" dirty="0" err="1" smtClean="0"/>
              <a:t>vaccinated</a:t>
            </a:r>
            <a:r>
              <a:rPr lang="hu-HU" sz="1600" dirty="0" smtClean="0"/>
              <a:t> in Hungary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u-HU" sz="1600" dirty="0" err="1"/>
              <a:t>y</a:t>
            </a:r>
            <a:r>
              <a:rPr lang="hu-HU" sz="1600" dirty="0" err="1" smtClean="0"/>
              <a:t>ou</a:t>
            </a:r>
            <a:r>
              <a:rPr lang="hu-HU" sz="1600" dirty="0" smtClean="0"/>
              <a:t> </a:t>
            </a:r>
            <a:r>
              <a:rPr lang="hu-HU" sz="1600" dirty="0" err="1" smtClean="0"/>
              <a:t>have</a:t>
            </a:r>
            <a:r>
              <a:rPr lang="hu-HU" sz="1600" dirty="0" smtClean="0"/>
              <a:t> a </a:t>
            </a:r>
            <a:r>
              <a:rPr lang="hu-HU" sz="1600" dirty="0" err="1" smtClean="0"/>
              <a:t>vaccination</a:t>
            </a:r>
            <a:r>
              <a:rPr lang="hu-HU" sz="1600" dirty="0" smtClean="0"/>
              <a:t> </a:t>
            </a:r>
            <a:r>
              <a:rPr lang="hu-HU" sz="1600" dirty="0" err="1" smtClean="0"/>
              <a:t>certificate</a:t>
            </a:r>
            <a:r>
              <a:rPr lang="hu-HU" sz="1600" dirty="0" smtClean="0"/>
              <a:t> </a:t>
            </a:r>
            <a:r>
              <a:rPr lang="hu-HU" sz="1600" dirty="0" err="1" smtClean="0"/>
              <a:t>from</a:t>
            </a:r>
            <a:r>
              <a:rPr lang="hu-HU" sz="1600" dirty="0" smtClean="0"/>
              <a:t> a country </a:t>
            </a:r>
            <a:r>
              <a:rPr lang="hu-HU" sz="1600" dirty="0" err="1" smtClean="0"/>
              <a:t>with</a:t>
            </a:r>
            <a:r>
              <a:rPr lang="hu-HU" sz="1600" dirty="0" smtClean="0"/>
              <a:t> </a:t>
            </a:r>
            <a:r>
              <a:rPr lang="hu-HU" sz="1600" dirty="0" err="1" smtClean="0"/>
              <a:t>mutual</a:t>
            </a:r>
            <a:r>
              <a:rPr lang="hu-HU" sz="1600" dirty="0" smtClean="0"/>
              <a:t> </a:t>
            </a:r>
            <a:r>
              <a:rPr lang="hu-HU" sz="1600" dirty="0" err="1" smtClean="0"/>
              <a:t>agreement</a:t>
            </a:r>
            <a:endParaRPr lang="hu-HU" sz="1600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hu-HU" sz="1600" dirty="0" err="1"/>
              <a:t>y</a:t>
            </a:r>
            <a:r>
              <a:rPr lang="hu-HU" sz="1600" dirty="0" err="1" smtClean="0"/>
              <a:t>ou</a:t>
            </a:r>
            <a:r>
              <a:rPr lang="hu-HU" sz="1600" dirty="0" smtClean="0"/>
              <a:t> </a:t>
            </a:r>
            <a:r>
              <a:rPr lang="hu-HU" sz="1600" dirty="0" err="1" smtClean="0"/>
              <a:t>have</a:t>
            </a:r>
            <a:r>
              <a:rPr lang="hu-HU" sz="1600" dirty="0" smtClean="0"/>
              <a:t> </a:t>
            </a:r>
            <a:r>
              <a:rPr lang="hu-HU" sz="1600" dirty="0" err="1" smtClean="0"/>
              <a:t>been</a:t>
            </a:r>
            <a:r>
              <a:rPr lang="hu-HU" sz="1600" dirty="0" smtClean="0"/>
              <a:t> </a:t>
            </a:r>
            <a:r>
              <a:rPr lang="hu-HU" sz="1600" dirty="0" err="1" smtClean="0"/>
              <a:t>vaccinated</a:t>
            </a:r>
            <a:r>
              <a:rPr lang="hu-HU" sz="1600" dirty="0" smtClean="0"/>
              <a:t> </a:t>
            </a:r>
            <a:r>
              <a:rPr lang="hu-HU" sz="1600" dirty="0" err="1" smtClean="0"/>
              <a:t>abroad</a:t>
            </a:r>
            <a:r>
              <a:rPr lang="hu-HU" sz="1600" dirty="0" smtClean="0"/>
              <a:t> </a:t>
            </a:r>
            <a:r>
              <a:rPr lang="hu-HU" sz="1600" dirty="0" err="1" smtClean="0"/>
              <a:t>with</a:t>
            </a:r>
            <a:r>
              <a:rPr lang="hu-HU" sz="1600" dirty="0" smtClean="0"/>
              <a:t> a </a:t>
            </a:r>
            <a:r>
              <a:rPr lang="hu-HU" sz="1600" dirty="0" err="1" smtClean="0"/>
              <a:t>vaccine</a:t>
            </a:r>
            <a:r>
              <a:rPr lang="hu-HU" sz="1600" dirty="0" smtClean="0"/>
              <a:t> </a:t>
            </a:r>
            <a:r>
              <a:rPr lang="hu-HU" sz="1600" dirty="0" err="1" smtClean="0"/>
              <a:t>acknowledged</a:t>
            </a:r>
            <a:r>
              <a:rPr lang="hu-HU" sz="1600" dirty="0" smtClean="0"/>
              <a:t> in Hungary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000" dirty="0" err="1" smtClean="0"/>
              <a:t>Passport</a:t>
            </a:r>
            <a:r>
              <a:rPr lang="hu-HU" sz="2000" dirty="0" smtClean="0"/>
              <a:t>, </a:t>
            </a:r>
            <a:r>
              <a:rPr lang="hu-HU" sz="2000" dirty="0" err="1" smtClean="0"/>
              <a:t>residence</a:t>
            </a:r>
            <a:r>
              <a:rPr lang="hu-HU" sz="2000" dirty="0" smtClean="0"/>
              <a:t> permit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000" dirty="0" smtClean="0"/>
              <a:t>TAJ </a:t>
            </a:r>
            <a:r>
              <a:rPr lang="hu-HU" sz="2000" dirty="0" err="1" smtClean="0"/>
              <a:t>number</a:t>
            </a:r>
            <a:r>
              <a:rPr lang="hu-HU" sz="2000" dirty="0" smtClean="0"/>
              <a:t> </a:t>
            </a:r>
            <a:r>
              <a:rPr lang="hu-HU" sz="2000" dirty="0" err="1" smtClean="0"/>
              <a:t>if</a:t>
            </a:r>
            <a:r>
              <a:rPr lang="hu-HU" sz="2000" dirty="0" smtClean="0"/>
              <a:t> </a:t>
            </a:r>
            <a:r>
              <a:rPr lang="hu-HU" sz="2000" dirty="0" err="1" smtClean="0"/>
              <a:t>you</a:t>
            </a:r>
            <a:r>
              <a:rPr lang="hu-HU" sz="2000" dirty="0" smtClean="0"/>
              <a:t> </a:t>
            </a:r>
            <a:r>
              <a:rPr lang="hu-HU" sz="2000" dirty="0" err="1" smtClean="0"/>
              <a:t>have</a:t>
            </a:r>
            <a:r>
              <a:rPr lang="hu-HU" sz="2000" dirty="0" smtClean="0"/>
              <a:t> </a:t>
            </a:r>
            <a:r>
              <a:rPr lang="hu-HU" sz="2000" dirty="0" err="1" smtClean="0"/>
              <a:t>one</a:t>
            </a:r>
            <a:endParaRPr lang="hu-HU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000" dirty="0" err="1"/>
              <a:t>Registration</a:t>
            </a:r>
            <a:r>
              <a:rPr lang="hu-HU" sz="2000" dirty="0"/>
              <a:t> </a:t>
            </a:r>
            <a:r>
              <a:rPr lang="hu-HU" sz="2000" dirty="0" err="1"/>
              <a:t>by</a:t>
            </a:r>
            <a:r>
              <a:rPr lang="hu-HU" sz="2000" dirty="0"/>
              <a:t> </a:t>
            </a:r>
            <a:r>
              <a:rPr lang="hu-HU" sz="2000" dirty="0" err="1"/>
              <a:t>the</a:t>
            </a:r>
            <a:r>
              <a:rPr lang="hu-HU" sz="2000" dirty="0"/>
              <a:t> </a:t>
            </a:r>
            <a:r>
              <a:rPr lang="hu-HU" sz="2000" dirty="0" err="1"/>
              <a:t>vaccination</a:t>
            </a:r>
            <a:r>
              <a:rPr lang="hu-HU" sz="2000" dirty="0"/>
              <a:t> </a:t>
            </a:r>
            <a:r>
              <a:rPr lang="hu-HU" sz="2000" dirty="0" smtClean="0"/>
              <a:t>centre </a:t>
            </a:r>
            <a:r>
              <a:rPr lang="hu-HU" sz="2000" dirty="0" err="1" smtClean="0"/>
              <a:t>where</a:t>
            </a:r>
            <a:r>
              <a:rPr lang="hu-HU" sz="2000" dirty="0" smtClean="0"/>
              <a:t> </a:t>
            </a:r>
            <a:r>
              <a:rPr lang="hu-HU" sz="2000" dirty="0" err="1" smtClean="0"/>
              <a:t>you</a:t>
            </a:r>
            <a:r>
              <a:rPr lang="hu-HU" sz="2000" dirty="0" smtClean="0"/>
              <a:t> </a:t>
            </a:r>
            <a:r>
              <a:rPr lang="hu-HU" sz="2000" dirty="0" err="1" smtClean="0"/>
              <a:t>received</a:t>
            </a:r>
            <a:r>
              <a:rPr lang="hu-HU" sz="2000" dirty="0" smtClean="0"/>
              <a:t> </a:t>
            </a:r>
            <a:r>
              <a:rPr lang="hu-HU" sz="2000" dirty="0" err="1" smtClean="0"/>
              <a:t>your</a:t>
            </a:r>
            <a:r>
              <a:rPr lang="hu-HU" sz="2000" dirty="0" smtClean="0"/>
              <a:t> </a:t>
            </a:r>
            <a:r>
              <a:rPr lang="hu-HU" sz="2000" dirty="0" err="1" smtClean="0"/>
              <a:t>vaccine</a:t>
            </a:r>
            <a:endParaRPr lang="hu-HU" sz="2000" dirty="0"/>
          </a:p>
        </p:txBody>
      </p:sp>
      <p:pic>
        <p:nvPicPr>
          <p:cNvPr id="5" name="Google Shape;103;p19"/>
          <p:cNvPicPr preferRelativeResize="0"/>
          <p:nvPr/>
        </p:nvPicPr>
        <p:blipFill rotWithShape="1">
          <a:blip r:embed="rId2">
            <a:alphaModFix/>
          </a:blip>
          <a:srcRect l="22208" t="-1" b="-1281"/>
          <a:stretch/>
        </p:blipFill>
        <p:spPr>
          <a:xfrm>
            <a:off x="23038" y="620688"/>
            <a:ext cx="5774726" cy="7765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793404"/>
            <a:ext cx="4402832" cy="778098"/>
          </a:xfrm>
        </p:spPr>
        <p:txBody>
          <a:bodyPr>
            <a:normAutofit fontScale="90000"/>
          </a:bodyPr>
          <a:lstStyle/>
          <a:p>
            <a:r>
              <a:rPr lang="hu-HU" dirty="0" err="1" smtClean="0">
                <a:solidFill>
                  <a:schemeClr val="bg1"/>
                </a:solidFill>
              </a:rPr>
              <a:t>Immunity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 err="1" smtClean="0">
                <a:solidFill>
                  <a:schemeClr val="bg1"/>
                </a:solidFill>
              </a:rPr>
              <a:t>card</a:t>
            </a:r>
            <a:r>
              <a:rPr lang="hu-HU" sz="2700" dirty="0">
                <a:solidFill>
                  <a:schemeClr val="bg1"/>
                </a:solidFill>
              </a:rPr>
              <a:t/>
            </a:r>
            <a:br>
              <a:rPr lang="hu-HU" sz="2700" dirty="0">
                <a:solidFill>
                  <a:schemeClr val="bg1"/>
                </a:solidFill>
              </a:rPr>
            </a:br>
            <a:endParaRPr lang="hu-HU" sz="2700" dirty="0">
              <a:solidFill>
                <a:schemeClr val="bg1"/>
              </a:solidFill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2" b="25772"/>
          <a:stretch/>
        </p:blipFill>
        <p:spPr>
          <a:xfrm>
            <a:off x="6516216" y="537017"/>
            <a:ext cx="1706880" cy="80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4648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01595"/>
            <a:ext cx="8229600" cy="4349078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GB" sz="2400" b="1" dirty="0" smtClean="0"/>
              <a:t>Anticipated problems:</a:t>
            </a:r>
          </a:p>
          <a:p>
            <a:pPr marL="457200" lvl="1" indent="0">
              <a:buNone/>
            </a:pPr>
            <a:r>
              <a:rPr lang="en-GB" sz="2400" dirty="0" smtClean="0"/>
              <a:t>Any </a:t>
            </a:r>
            <a:r>
              <a:rPr lang="en-GB" sz="2400" dirty="0" err="1" smtClean="0"/>
              <a:t>discrep</a:t>
            </a:r>
            <a:r>
              <a:rPr lang="hu-HU" sz="2400" dirty="0" smtClean="0"/>
              <a:t>a</a:t>
            </a:r>
            <a:r>
              <a:rPr lang="en-GB" sz="2400" dirty="0" err="1" smtClean="0"/>
              <a:t>ncy</a:t>
            </a:r>
            <a:r>
              <a:rPr lang="en-GB" sz="2400" dirty="0" smtClean="0"/>
              <a:t> in your personal data in the public health insurance system and in the governmental office’s system causes a refused</a:t>
            </a:r>
          </a:p>
          <a:p>
            <a:pPr marL="457200" lvl="1" indent="0">
              <a:buNone/>
            </a:pPr>
            <a:endParaRPr lang="en-GB" sz="2400" dirty="0" smtClean="0"/>
          </a:p>
          <a:p>
            <a:pPr marL="457200" lvl="1" indent="0">
              <a:buNone/>
            </a:pPr>
            <a:r>
              <a:rPr lang="en-GB" sz="2400" b="1" dirty="0" smtClean="0"/>
              <a:t>Solution: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Check your passport, </a:t>
            </a:r>
            <a:r>
              <a:rPr lang="en-GB" sz="2000" dirty="0" err="1" smtClean="0"/>
              <a:t>Neptun</a:t>
            </a:r>
            <a:r>
              <a:rPr lang="en-GB" sz="2000" dirty="0" smtClean="0"/>
              <a:t>, data in the governmental office.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In case you find any difference (order of names, even mother’s name!, misspelling, etc… ), let your IR Coordinator know.</a:t>
            </a:r>
            <a:endParaRPr lang="en-GB" sz="2000" dirty="0"/>
          </a:p>
        </p:txBody>
      </p:sp>
      <p:pic>
        <p:nvPicPr>
          <p:cNvPr id="5" name="Google Shape;103;p19"/>
          <p:cNvPicPr preferRelativeResize="0"/>
          <p:nvPr/>
        </p:nvPicPr>
        <p:blipFill rotWithShape="1">
          <a:blip r:embed="rId2">
            <a:alphaModFix/>
          </a:blip>
          <a:srcRect l="22208" t="-1" b="-1281"/>
          <a:stretch/>
        </p:blipFill>
        <p:spPr>
          <a:xfrm>
            <a:off x="23038" y="620688"/>
            <a:ext cx="5774726" cy="7765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793404"/>
            <a:ext cx="4402832" cy="778098"/>
          </a:xfrm>
        </p:spPr>
        <p:txBody>
          <a:bodyPr>
            <a:normAutofit fontScale="90000"/>
          </a:bodyPr>
          <a:lstStyle/>
          <a:p>
            <a:r>
              <a:rPr lang="hu-HU" dirty="0" err="1" smtClean="0">
                <a:solidFill>
                  <a:schemeClr val="bg1"/>
                </a:solidFill>
              </a:rPr>
              <a:t>Immunity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 err="1" smtClean="0">
                <a:solidFill>
                  <a:schemeClr val="bg1"/>
                </a:solidFill>
              </a:rPr>
              <a:t>card</a:t>
            </a:r>
            <a:r>
              <a:rPr lang="hu-HU" sz="2700" dirty="0">
                <a:solidFill>
                  <a:schemeClr val="bg1"/>
                </a:solidFill>
              </a:rPr>
              <a:t/>
            </a:r>
            <a:br>
              <a:rPr lang="hu-HU" sz="2700" dirty="0">
                <a:solidFill>
                  <a:schemeClr val="bg1"/>
                </a:solidFill>
              </a:rPr>
            </a:br>
            <a:endParaRPr lang="hu-HU" sz="2700" dirty="0">
              <a:solidFill>
                <a:schemeClr val="bg1"/>
              </a:solidFill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2" b="25772"/>
          <a:stretch/>
        </p:blipFill>
        <p:spPr>
          <a:xfrm>
            <a:off x="6516216" y="537017"/>
            <a:ext cx="1706880" cy="80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3832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180528" y="1701594"/>
            <a:ext cx="9217024" cy="4751741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hu-HU" sz="2400" b="1" dirty="0" err="1" smtClean="0"/>
              <a:t>Required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documents</a:t>
            </a:r>
            <a:r>
              <a:rPr lang="en-GB" sz="2400" b="1" dirty="0" smtClean="0"/>
              <a:t>:</a:t>
            </a:r>
          </a:p>
          <a:p>
            <a:pPr marL="457200" lvl="1" indent="0">
              <a:buNone/>
            </a:pPr>
            <a:r>
              <a:rPr lang="hu-HU" sz="2400" dirty="0" smtClean="0"/>
              <a:t>The </a:t>
            </a:r>
            <a:r>
              <a:rPr lang="hu-HU" sz="2400" dirty="0" err="1" smtClean="0"/>
              <a:t>original</a:t>
            </a:r>
            <a:r>
              <a:rPr lang="hu-HU" sz="2400" dirty="0" smtClean="0"/>
              <a:t> </a:t>
            </a:r>
            <a:r>
              <a:rPr lang="hu-HU" sz="2400" dirty="0" err="1" smtClean="0"/>
              <a:t>copies</a:t>
            </a:r>
            <a:r>
              <a:rPr lang="hu-HU" sz="2400" dirty="0" smtClean="0"/>
              <a:t> of </a:t>
            </a:r>
            <a:r>
              <a:rPr lang="hu-HU" sz="2400" dirty="0" err="1" smtClean="0"/>
              <a:t>your</a:t>
            </a:r>
            <a:r>
              <a:rPr lang="hu-HU" sz="2400" dirty="0" smtClean="0"/>
              <a:t> </a:t>
            </a:r>
            <a:r>
              <a:rPr lang="hu-HU" sz="2400" dirty="0" err="1" smtClean="0"/>
              <a:t>check-up</a:t>
            </a:r>
            <a:r>
              <a:rPr lang="hu-HU" sz="2400" dirty="0" smtClean="0"/>
              <a:t> </a:t>
            </a:r>
            <a:r>
              <a:rPr lang="hu-HU" sz="2400" dirty="0" err="1" smtClean="0"/>
              <a:t>results</a:t>
            </a:r>
            <a:r>
              <a:rPr lang="hu-HU" sz="2400" dirty="0" smtClean="0"/>
              <a:t> </a:t>
            </a:r>
            <a:r>
              <a:rPr lang="hu-HU" sz="2400" dirty="0" err="1" smtClean="0"/>
              <a:t>which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</a:t>
            </a:r>
            <a:r>
              <a:rPr lang="hu-HU" sz="2400" dirty="0" err="1" smtClean="0"/>
              <a:t>uploaded</a:t>
            </a:r>
            <a:r>
              <a:rPr lang="hu-HU" sz="2400" dirty="0" smtClean="0"/>
              <a:t> </a:t>
            </a:r>
            <a:r>
              <a:rPr lang="hu-HU" sz="2400" dirty="0" err="1" smtClean="0"/>
              <a:t>into</a:t>
            </a:r>
            <a:r>
              <a:rPr lang="hu-HU" sz="2400" dirty="0" smtClean="0"/>
              <a:t> </a:t>
            </a:r>
            <a:r>
              <a:rPr lang="hu-HU" sz="2400" dirty="0" err="1" smtClean="0"/>
              <a:t>DreamApply</a:t>
            </a:r>
            <a:r>
              <a:rPr lang="hu-HU" sz="2400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Mandatory</a:t>
            </a:r>
            <a:r>
              <a:rPr lang="hu-HU" sz="2400" dirty="0" smtClean="0"/>
              <a:t> </a:t>
            </a:r>
            <a:r>
              <a:rPr lang="hu-HU" sz="2400" dirty="0" err="1" smtClean="0"/>
              <a:t>Medical</a:t>
            </a:r>
            <a:r>
              <a:rPr lang="hu-HU" sz="2400" dirty="0" smtClean="0"/>
              <a:t> </a:t>
            </a:r>
            <a:r>
              <a:rPr lang="hu-HU" sz="2400" dirty="0" err="1" smtClean="0"/>
              <a:t>Certificate</a:t>
            </a:r>
            <a:endParaRPr lang="en-GB" sz="2400" dirty="0" smtClean="0"/>
          </a:p>
          <a:p>
            <a:pPr marL="457200" lvl="1" indent="0">
              <a:buNone/>
            </a:pPr>
            <a:endParaRPr lang="hu-HU" sz="2400" b="1" dirty="0" smtClean="0"/>
          </a:p>
          <a:p>
            <a:pPr marL="457200" lvl="1" indent="0">
              <a:buNone/>
            </a:pPr>
            <a:r>
              <a:rPr lang="hu-HU" sz="2400" b="1" dirty="0" err="1" smtClean="0"/>
              <a:t>Further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information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about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the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Check-up</a:t>
            </a:r>
            <a:r>
              <a:rPr lang="en-GB" sz="2400" b="1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The </a:t>
            </a:r>
            <a:r>
              <a:rPr lang="hu-HU" sz="2400" dirty="0" err="1"/>
              <a:t>examinationan</a:t>
            </a:r>
            <a:r>
              <a:rPr lang="hu-HU" sz="2400" dirty="0"/>
              <a:t>, testing, </a:t>
            </a:r>
            <a:r>
              <a:rPr lang="hu-HU" sz="2400" dirty="0" err="1"/>
              <a:t>screening</a:t>
            </a:r>
            <a:r>
              <a:rPr lang="hu-HU" sz="2400" dirty="0"/>
              <a:t> </a:t>
            </a:r>
            <a:r>
              <a:rPr lang="hu-HU" sz="2400" dirty="0" err="1"/>
              <a:t>wil</a:t>
            </a:r>
            <a:r>
              <a:rPr lang="en-US" sz="2400" dirty="0"/>
              <a:t>l </a:t>
            </a:r>
            <a:r>
              <a:rPr lang="en-US" sz="2400" dirty="0"/>
              <a:t>be carried out by </a:t>
            </a:r>
            <a:r>
              <a:rPr lang="hu-HU" sz="2400" dirty="0" err="1"/>
              <a:t>medical</a:t>
            </a:r>
            <a:r>
              <a:rPr lang="hu-HU" sz="2400" dirty="0"/>
              <a:t> </a:t>
            </a:r>
            <a:r>
              <a:rPr lang="en-US" sz="2400" dirty="0" err="1"/>
              <a:t>centr</a:t>
            </a:r>
            <a:r>
              <a:rPr lang="hu-HU" sz="2400" dirty="0"/>
              <a:t>e</a:t>
            </a:r>
            <a:r>
              <a:rPr lang="en-US" sz="2400" dirty="0"/>
              <a:t>s </a:t>
            </a:r>
            <a:r>
              <a:rPr lang="en-US" sz="2400" dirty="0"/>
              <a:t>designated by the Ministry</a:t>
            </a:r>
            <a:r>
              <a:rPr lang="en-GB" sz="240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 err="1"/>
              <a:t>Your</a:t>
            </a:r>
            <a:r>
              <a:rPr lang="hu-HU" sz="2400" dirty="0"/>
              <a:t> MATE </a:t>
            </a:r>
            <a:r>
              <a:rPr lang="en-GB" sz="2400" dirty="0"/>
              <a:t>IR </a:t>
            </a:r>
            <a:r>
              <a:rPr lang="hu-HU" sz="2400" dirty="0"/>
              <a:t>Team</a:t>
            </a:r>
            <a:r>
              <a:rPr lang="en-GB" sz="2400" dirty="0"/>
              <a:t> </a:t>
            </a:r>
            <a:r>
              <a:rPr lang="hu-HU" sz="2400" dirty="0" err="1"/>
              <a:t>will</a:t>
            </a:r>
            <a:r>
              <a:rPr lang="hu-HU" sz="2400" dirty="0"/>
              <a:t> be </a:t>
            </a:r>
            <a:r>
              <a:rPr lang="hu-HU" sz="2400" dirty="0" err="1"/>
              <a:t>responsible</a:t>
            </a:r>
            <a:r>
              <a:rPr lang="hu-HU" sz="2400" dirty="0"/>
              <a:t> </a:t>
            </a:r>
            <a:r>
              <a:rPr lang="hu-HU" sz="2400" dirty="0" err="1"/>
              <a:t>for</a:t>
            </a:r>
            <a:r>
              <a:rPr lang="hu-HU" sz="2400" dirty="0"/>
              <a:t> </a:t>
            </a:r>
            <a:r>
              <a:rPr lang="hu-HU" sz="2400" dirty="0" err="1"/>
              <a:t>organising</a:t>
            </a:r>
            <a:r>
              <a:rPr lang="hu-HU" sz="2400" dirty="0"/>
              <a:t> </a:t>
            </a:r>
            <a:r>
              <a:rPr lang="hu-HU" sz="2400" dirty="0" err="1"/>
              <a:t>your</a:t>
            </a:r>
            <a:r>
              <a:rPr lang="hu-HU" sz="2400" dirty="0"/>
              <a:t> </a:t>
            </a:r>
            <a:r>
              <a:rPr lang="hu-HU" sz="2400" dirty="0" err="1"/>
              <a:t>check-up</a:t>
            </a:r>
            <a:r>
              <a:rPr lang="hu-HU" sz="2400" dirty="0"/>
              <a:t> and </a:t>
            </a:r>
            <a:r>
              <a:rPr lang="hu-HU" sz="2400" dirty="0" err="1"/>
              <a:t>processing</a:t>
            </a:r>
            <a:r>
              <a:rPr lang="hu-HU" sz="2400" dirty="0"/>
              <a:t>, </a:t>
            </a:r>
            <a:r>
              <a:rPr lang="hu-HU" sz="2400" dirty="0" err="1"/>
              <a:t>transferring</a:t>
            </a:r>
            <a:r>
              <a:rPr lang="hu-HU" sz="2400" dirty="0"/>
              <a:t> </a:t>
            </a:r>
            <a:r>
              <a:rPr lang="hu-HU" sz="2400" dirty="0" err="1"/>
              <a:t>your</a:t>
            </a:r>
            <a:r>
              <a:rPr lang="hu-HU" sz="2400" dirty="0"/>
              <a:t> </a:t>
            </a:r>
            <a:r>
              <a:rPr lang="hu-HU" sz="2400" dirty="0" err="1"/>
              <a:t>data</a:t>
            </a:r>
            <a:r>
              <a:rPr lang="hu-HU" sz="2400" dirty="0"/>
              <a:t> </a:t>
            </a:r>
            <a:r>
              <a:rPr lang="hu-HU" sz="2400" dirty="0" err="1"/>
              <a:t>based</a:t>
            </a:r>
            <a:r>
              <a:rPr lang="hu-HU" sz="2400" dirty="0"/>
              <a:t> </a:t>
            </a:r>
            <a:r>
              <a:rPr lang="hu-HU" sz="2400" dirty="0" err="1"/>
              <a:t>on</a:t>
            </a:r>
            <a:r>
              <a:rPr lang="hu-HU" sz="2400" dirty="0"/>
              <a:t> </a:t>
            </a:r>
            <a:r>
              <a:rPr lang="hu-HU" sz="2400" dirty="0" err="1"/>
              <a:t>your</a:t>
            </a:r>
            <a:r>
              <a:rPr lang="hu-HU" sz="2400" dirty="0"/>
              <a:t> </a:t>
            </a:r>
            <a:r>
              <a:rPr lang="hu-HU" sz="2400" dirty="0" err="1"/>
              <a:t>consent</a:t>
            </a:r>
            <a:r>
              <a:rPr lang="hu-HU" sz="240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 err="1"/>
              <a:t>Further</a:t>
            </a:r>
            <a:r>
              <a:rPr lang="hu-HU" sz="2400" dirty="0"/>
              <a:t> </a:t>
            </a:r>
            <a:r>
              <a:rPr lang="hu-HU" sz="2400" dirty="0" err="1"/>
              <a:t>detailed</a:t>
            </a:r>
            <a:r>
              <a:rPr lang="hu-HU" sz="2400" dirty="0"/>
              <a:t> </a:t>
            </a:r>
            <a:r>
              <a:rPr lang="hu-HU" sz="2400" dirty="0" err="1"/>
              <a:t>information</a:t>
            </a:r>
            <a:r>
              <a:rPr lang="hu-HU" sz="2400" dirty="0"/>
              <a:t> </a:t>
            </a:r>
            <a:r>
              <a:rPr lang="hu-HU" sz="2400" dirty="0" err="1"/>
              <a:t>about</a:t>
            </a:r>
            <a:r>
              <a:rPr lang="hu-HU" sz="2400" dirty="0"/>
              <a:t> </a:t>
            </a:r>
            <a:r>
              <a:rPr lang="hu-HU" sz="2400" dirty="0" err="1"/>
              <a:t>the</a:t>
            </a:r>
            <a:r>
              <a:rPr lang="hu-HU" sz="2400" dirty="0"/>
              <a:t> </a:t>
            </a:r>
            <a:r>
              <a:rPr lang="hu-HU" sz="2400" dirty="0" err="1"/>
              <a:t>procedure</a:t>
            </a:r>
            <a:r>
              <a:rPr lang="hu-HU" sz="2400" dirty="0"/>
              <a:t> </a:t>
            </a:r>
            <a:r>
              <a:rPr lang="hu-HU" sz="2400" dirty="0" err="1"/>
              <a:t>will</a:t>
            </a:r>
            <a:r>
              <a:rPr lang="hu-HU" sz="2400" dirty="0"/>
              <a:t> be </a:t>
            </a:r>
            <a:r>
              <a:rPr lang="hu-HU" sz="2400" dirty="0" err="1"/>
              <a:t>available</a:t>
            </a:r>
            <a:r>
              <a:rPr lang="hu-HU" sz="2400" dirty="0"/>
              <a:t> </a:t>
            </a:r>
            <a:r>
              <a:rPr lang="hu-HU" sz="2400" dirty="0" err="1"/>
              <a:t>on</a:t>
            </a:r>
            <a:r>
              <a:rPr lang="hu-HU" sz="2400" dirty="0"/>
              <a:t> </a:t>
            </a:r>
            <a:r>
              <a:rPr lang="hu-HU" sz="2400" dirty="0" err="1"/>
              <a:t>our</a:t>
            </a:r>
            <a:r>
              <a:rPr lang="hu-HU" sz="2400" dirty="0"/>
              <a:t> website </a:t>
            </a:r>
            <a:r>
              <a:rPr lang="hu-HU" sz="2400" dirty="0" err="1"/>
              <a:t>when</a:t>
            </a:r>
            <a:r>
              <a:rPr lang="hu-HU" sz="2400" dirty="0"/>
              <a:t> </a:t>
            </a:r>
            <a:r>
              <a:rPr lang="hu-HU" sz="2400" dirty="0" err="1"/>
              <a:t>the</a:t>
            </a:r>
            <a:r>
              <a:rPr lang="hu-HU" sz="2400" dirty="0"/>
              <a:t> </a:t>
            </a:r>
            <a:r>
              <a:rPr lang="hu-HU" sz="2400" dirty="0" err="1"/>
              <a:t>university</a:t>
            </a:r>
            <a:r>
              <a:rPr lang="hu-HU" sz="2400" dirty="0"/>
              <a:t> is </a:t>
            </a:r>
            <a:r>
              <a:rPr lang="hu-HU" sz="2400" dirty="0" err="1"/>
              <a:t>instructed</a:t>
            </a:r>
            <a:r>
              <a:rPr lang="hu-HU" sz="2400" dirty="0"/>
              <a:t> </a:t>
            </a:r>
            <a:r>
              <a:rPr lang="hu-HU" sz="2400" dirty="0" err="1"/>
              <a:t>by</a:t>
            </a:r>
            <a:r>
              <a:rPr lang="hu-HU" sz="2400" dirty="0"/>
              <a:t> </a:t>
            </a:r>
            <a:r>
              <a:rPr lang="hu-HU" sz="2400" dirty="0" err="1"/>
              <a:t>the</a:t>
            </a:r>
            <a:r>
              <a:rPr lang="hu-HU" sz="2400" dirty="0"/>
              <a:t> </a:t>
            </a:r>
            <a:r>
              <a:rPr lang="hu-HU" sz="2400" dirty="0" err="1"/>
              <a:t>Ministry</a:t>
            </a:r>
            <a:endParaRPr lang="en-GB" sz="2400" dirty="0"/>
          </a:p>
        </p:txBody>
      </p:sp>
      <p:pic>
        <p:nvPicPr>
          <p:cNvPr id="5" name="Google Shape;103;p19"/>
          <p:cNvPicPr preferRelativeResize="0"/>
          <p:nvPr/>
        </p:nvPicPr>
        <p:blipFill rotWithShape="1">
          <a:blip r:embed="rId2">
            <a:alphaModFix/>
          </a:blip>
          <a:srcRect l="22208" t="-1" b="-1281"/>
          <a:stretch/>
        </p:blipFill>
        <p:spPr>
          <a:xfrm>
            <a:off x="23038" y="620688"/>
            <a:ext cx="7069242" cy="7765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793404"/>
            <a:ext cx="6336704" cy="778098"/>
          </a:xfrm>
        </p:spPr>
        <p:txBody>
          <a:bodyPr>
            <a:normAutofit fontScale="90000"/>
          </a:bodyPr>
          <a:lstStyle/>
          <a:p>
            <a:r>
              <a:rPr lang="hu-HU" dirty="0" err="1" smtClean="0">
                <a:solidFill>
                  <a:schemeClr val="bg1"/>
                </a:solidFill>
              </a:rPr>
              <a:t>Mandatory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 err="1" smtClean="0">
                <a:solidFill>
                  <a:schemeClr val="bg1"/>
                </a:solidFill>
              </a:rPr>
              <a:t>Medical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 err="1">
                <a:solidFill>
                  <a:schemeClr val="bg1"/>
                </a:solidFill>
              </a:rPr>
              <a:t>C</a:t>
            </a:r>
            <a:r>
              <a:rPr lang="hu-HU" dirty="0" err="1" smtClean="0">
                <a:solidFill>
                  <a:schemeClr val="bg1"/>
                </a:solidFill>
              </a:rPr>
              <a:t>heck-up</a:t>
            </a:r>
            <a:r>
              <a:rPr lang="hu-HU" sz="2700" dirty="0">
                <a:solidFill>
                  <a:schemeClr val="bg1"/>
                </a:solidFill>
              </a:rPr>
              <a:t/>
            </a:r>
            <a:br>
              <a:rPr lang="hu-HU" sz="2700" dirty="0">
                <a:solidFill>
                  <a:schemeClr val="bg1"/>
                </a:solidFill>
              </a:rPr>
            </a:br>
            <a:endParaRPr lang="hu-HU" sz="2700" dirty="0">
              <a:solidFill>
                <a:schemeClr val="bg1"/>
              </a:solidFill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2" b="25772"/>
          <a:stretch/>
        </p:blipFill>
        <p:spPr>
          <a:xfrm>
            <a:off x="7000953" y="548680"/>
            <a:ext cx="1706880" cy="80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9336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569984"/>
            <a:ext cx="8229600" cy="4480689"/>
          </a:xfrm>
        </p:spPr>
        <p:txBody>
          <a:bodyPr>
            <a:noAutofit/>
          </a:bodyPr>
          <a:lstStyle/>
          <a:p>
            <a:r>
              <a:rPr lang="hu-HU" sz="2800" dirty="0" err="1" smtClean="0"/>
              <a:t>Our</a:t>
            </a:r>
            <a:r>
              <a:rPr lang="hu-HU" sz="2800" dirty="0" smtClean="0"/>
              <a:t> homepage: </a:t>
            </a:r>
            <a:r>
              <a:rPr lang="hu-HU" sz="2800" dirty="0">
                <a:hlinkClick r:id="rId2"/>
              </a:rPr>
              <a:t>https://uni-mate.hu/en</a:t>
            </a:r>
            <a:r>
              <a:rPr lang="hu-HU" sz="2800" dirty="0"/>
              <a:t> </a:t>
            </a:r>
            <a:endParaRPr lang="hu-HU" sz="2800" dirty="0" smtClean="0"/>
          </a:p>
          <a:p>
            <a:r>
              <a:rPr lang="hu-HU" sz="2800" dirty="0" smtClean="0"/>
              <a:t>Facebook </a:t>
            </a:r>
            <a:r>
              <a:rPr lang="hu-HU" sz="2800" dirty="0" err="1" smtClean="0"/>
              <a:t>group</a:t>
            </a:r>
            <a:r>
              <a:rPr lang="hu-HU" sz="2800" dirty="0" smtClean="0"/>
              <a:t>: </a:t>
            </a:r>
            <a:r>
              <a:rPr lang="hu-HU" sz="2800" b="1" dirty="0"/>
              <a:t>International </a:t>
            </a:r>
            <a:r>
              <a:rPr lang="hu-HU" sz="2800" b="1" dirty="0" err="1"/>
              <a:t>students</a:t>
            </a:r>
            <a:r>
              <a:rPr lang="hu-HU" sz="2800" b="1" dirty="0"/>
              <a:t> </a:t>
            </a:r>
            <a:r>
              <a:rPr lang="hu-HU" sz="2800" b="1" dirty="0" err="1"/>
              <a:t>at</a:t>
            </a:r>
            <a:r>
              <a:rPr lang="hu-HU" sz="2800" b="1" dirty="0"/>
              <a:t> MATE (</a:t>
            </a:r>
            <a:r>
              <a:rPr lang="hu-HU" sz="2800" b="1" dirty="0" err="1"/>
              <a:t>former</a:t>
            </a:r>
            <a:r>
              <a:rPr lang="hu-HU" sz="2800" b="1" dirty="0"/>
              <a:t> SZIU</a:t>
            </a:r>
            <a:r>
              <a:rPr lang="hu-HU" sz="2800" b="1" dirty="0" smtClean="0"/>
              <a:t>)</a:t>
            </a:r>
          </a:p>
          <a:p>
            <a:r>
              <a:rPr lang="hu-HU" sz="2800" dirty="0" smtClean="0"/>
              <a:t>Non-</a:t>
            </a:r>
            <a:r>
              <a:rPr lang="hu-HU" sz="2800" dirty="0" err="1" smtClean="0"/>
              <a:t>educational</a:t>
            </a:r>
            <a:r>
              <a:rPr lang="hu-HU" sz="2800" dirty="0" smtClean="0"/>
              <a:t> </a:t>
            </a:r>
            <a:r>
              <a:rPr lang="hu-HU" sz="2800" dirty="0" err="1" smtClean="0"/>
              <a:t>issues</a:t>
            </a:r>
            <a:r>
              <a:rPr lang="hu-HU" sz="2800" dirty="0" smtClean="0"/>
              <a:t>:</a:t>
            </a:r>
            <a:endParaRPr lang="hu-HU" sz="2800" dirty="0"/>
          </a:p>
          <a:p>
            <a:pPr marL="0" indent="0">
              <a:buNone/>
            </a:pPr>
            <a:r>
              <a:rPr lang="hu-HU" sz="2400" dirty="0">
                <a:hlinkClick r:id="rId3"/>
              </a:rPr>
              <a:t>https://</a:t>
            </a:r>
            <a:r>
              <a:rPr lang="hu-HU" sz="2400" dirty="0" smtClean="0">
                <a:hlinkClick r:id="rId3"/>
              </a:rPr>
              <a:t>uni-mate.hu/en/current-students/practical-matters</a:t>
            </a:r>
            <a:endParaRPr lang="hu-HU" sz="2400" dirty="0" smtClean="0"/>
          </a:p>
          <a:p>
            <a:r>
              <a:rPr lang="hu-HU" sz="2800" dirty="0" smtClean="0"/>
              <a:t>SH </a:t>
            </a:r>
            <a:r>
              <a:rPr lang="hu-HU" sz="2800" dirty="0" err="1" smtClean="0"/>
              <a:t>contracts</a:t>
            </a:r>
            <a:r>
              <a:rPr lang="hu-HU" sz="2800" dirty="0" smtClean="0"/>
              <a:t> </a:t>
            </a:r>
            <a:r>
              <a:rPr lang="hu-HU" sz="2800" dirty="0" err="1" smtClean="0"/>
              <a:t>are</a:t>
            </a:r>
            <a:r>
              <a:rPr lang="hu-HU" sz="2800" dirty="0" smtClean="0"/>
              <a:t> being </a:t>
            </a:r>
            <a:r>
              <a:rPr lang="hu-HU" sz="2800" dirty="0" err="1" smtClean="0"/>
              <a:t>prepared</a:t>
            </a:r>
            <a:r>
              <a:rPr lang="hu-HU" sz="2800" dirty="0" smtClean="0"/>
              <a:t>.</a:t>
            </a:r>
          </a:p>
          <a:p>
            <a:r>
              <a:rPr lang="hu-HU" sz="2800" dirty="0" err="1" smtClean="0"/>
              <a:t>Neptun</a:t>
            </a:r>
            <a:r>
              <a:rPr lang="hu-HU" sz="2800" dirty="0"/>
              <a:t>: </a:t>
            </a:r>
            <a:endParaRPr lang="hu-HU" sz="2800" dirty="0" smtClean="0"/>
          </a:p>
          <a:p>
            <a:pPr marL="0" indent="0">
              <a:buNone/>
            </a:pPr>
            <a:r>
              <a:rPr lang="hu-HU" sz="2400" dirty="0" smtClean="0">
                <a:hlinkClick r:id="rId4"/>
              </a:rPr>
              <a:t>https</a:t>
            </a:r>
            <a:r>
              <a:rPr lang="hu-HU" sz="2400" dirty="0">
                <a:hlinkClick r:id="rId4"/>
              </a:rPr>
              <a:t>://</a:t>
            </a:r>
            <a:r>
              <a:rPr lang="hu-HU" sz="2400" dirty="0" smtClean="0">
                <a:hlinkClick r:id="rId4"/>
              </a:rPr>
              <a:t>uni-mate.hu/en/current-students/neptun-system</a:t>
            </a:r>
            <a:r>
              <a:rPr lang="hu-HU" sz="2400" dirty="0" smtClean="0"/>
              <a:t> </a:t>
            </a:r>
          </a:p>
          <a:p>
            <a:r>
              <a:rPr lang="hu-HU" sz="2800" dirty="0" err="1" smtClean="0"/>
              <a:t>Rules</a:t>
            </a:r>
            <a:r>
              <a:rPr lang="hu-HU" sz="2800" dirty="0" smtClean="0"/>
              <a:t> and </a:t>
            </a:r>
            <a:r>
              <a:rPr lang="hu-HU" sz="2800" dirty="0" err="1" smtClean="0"/>
              <a:t>procedures</a:t>
            </a:r>
            <a:r>
              <a:rPr lang="hu-HU" sz="2800" dirty="0" smtClean="0"/>
              <a:t>: </a:t>
            </a:r>
          </a:p>
          <a:p>
            <a:pPr marL="0" indent="0">
              <a:buNone/>
            </a:pPr>
            <a:r>
              <a:rPr lang="en-GB" sz="2400" dirty="0" smtClean="0">
                <a:hlinkClick r:id="rId5"/>
              </a:rPr>
              <a:t>https</a:t>
            </a:r>
            <a:r>
              <a:rPr lang="en-GB" sz="2400" dirty="0">
                <a:hlinkClick r:id="rId5"/>
              </a:rPr>
              <a:t>://</a:t>
            </a:r>
            <a:r>
              <a:rPr lang="en-GB" sz="2400" dirty="0" smtClean="0">
                <a:hlinkClick r:id="rId5"/>
              </a:rPr>
              <a:t>uni-mate.hu/en/current-students/rules-and-procedures-mate</a:t>
            </a:r>
            <a:r>
              <a:rPr lang="hu-HU" sz="2400" dirty="0" smtClean="0"/>
              <a:t> </a:t>
            </a:r>
            <a:endParaRPr lang="en-GB" sz="2400" dirty="0" smtClean="0"/>
          </a:p>
        </p:txBody>
      </p:sp>
      <p:pic>
        <p:nvPicPr>
          <p:cNvPr id="5" name="Google Shape;103;p19"/>
          <p:cNvPicPr preferRelativeResize="0"/>
          <p:nvPr/>
        </p:nvPicPr>
        <p:blipFill rotWithShape="1">
          <a:blip r:embed="rId6">
            <a:alphaModFix/>
          </a:blip>
          <a:srcRect l="22208" t="-1" b="-1281"/>
          <a:stretch/>
        </p:blipFill>
        <p:spPr>
          <a:xfrm>
            <a:off x="23038" y="620688"/>
            <a:ext cx="5774726" cy="7765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038" y="793404"/>
            <a:ext cx="5269042" cy="778098"/>
          </a:xfrm>
        </p:spPr>
        <p:txBody>
          <a:bodyPr>
            <a:normAutofit fontScale="90000"/>
          </a:bodyPr>
          <a:lstStyle/>
          <a:p>
            <a:r>
              <a:rPr lang="hu-HU" dirty="0" err="1" smtClean="0">
                <a:solidFill>
                  <a:schemeClr val="bg1"/>
                </a:solidFill>
              </a:rPr>
              <a:t>Other</a:t>
            </a:r>
            <a:r>
              <a:rPr lang="hu-HU" dirty="0" smtClean="0">
                <a:solidFill>
                  <a:schemeClr val="bg1"/>
                </a:solidFill>
              </a:rPr>
              <a:t> important </a:t>
            </a:r>
            <a:r>
              <a:rPr lang="hu-HU" dirty="0" err="1" smtClean="0">
                <a:solidFill>
                  <a:schemeClr val="bg1"/>
                </a:solidFill>
              </a:rPr>
              <a:t>issues</a:t>
            </a:r>
            <a:r>
              <a:rPr lang="hu-HU" sz="2700" dirty="0">
                <a:solidFill>
                  <a:schemeClr val="bg1"/>
                </a:solidFill>
              </a:rPr>
              <a:t/>
            </a:r>
            <a:br>
              <a:rPr lang="hu-HU" sz="2700" dirty="0">
                <a:solidFill>
                  <a:schemeClr val="bg1"/>
                </a:solidFill>
              </a:rPr>
            </a:br>
            <a:endParaRPr lang="hu-HU" sz="2700" dirty="0">
              <a:solidFill>
                <a:schemeClr val="bg1"/>
              </a:solidFill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2" b="25772"/>
          <a:stretch/>
        </p:blipFill>
        <p:spPr>
          <a:xfrm>
            <a:off x="6516216" y="537017"/>
            <a:ext cx="1706880" cy="80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0819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132857"/>
            <a:ext cx="8229600" cy="3917816"/>
          </a:xfrm>
        </p:spPr>
        <p:txBody>
          <a:bodyPr>
            <a:noAutofit/>
          </a:bodyPr>
          <a:lstStyle/>
          <a:p>
            <a:r>
              <a:rPr lang="hu-HU" dirty="0" err="1" smtClean="0"/>
              <a:t>Importance</a:t>
            </a:r>
            <a:r>
              <a:rPr lang="hu-HU" dirty="0" smtClean="0"/>
              <a:t> of </a:t>
            </a:r>
            <a:r>
              <a:rPr lang="hu-HU" b="1" dirty="0" smtClean="0"/>
              <a:t>s</a:t>
            </a:r>
            <a:r>
              <a:rPr lang="en-GB" b="1" dirty="0" err="1" smtClean="0"/>
              <a:t>ubject</a:t>
            </a:r>
            <a:r>
              <a:rPr lang="en-GB" b="1" dirty="0" smtClean="0"/>
              <a:t> line</a:t>
            </a:r>
            <a:r>
              <a:rPr lang="en-GB" dirty="0" smtClean="0"/>
              <a:t>! </a:t>
            </a:r>
            <a:endParaRPr lang="hu-HU" dirty="0" smtClean="0"/>
          </a:p>
          <a:p>
            <a:pPr marL="0" indent="0">
              <a:buNone/>
            </a:pPr>
            <a:r>
              <a:rPr lang="en-GB" dirty="0" smtClean="0"/>
              <a:t>No </a:t>
            </a:r>
            <a:r>
              <a:rPr lang="en-GB" dirty="0"/>
              <a:t>emails will be read with empty subject lines!</a:t>
            </a:r>
            <a:endParaRPr lang="hu-HU" dirty="0"/>
          </a:p>
          <a:p>
            <a:r>
              <a:rPr lang="hu-HU" dirty="0" smtClean="0"/>
              <a:t>An </a:t>
            </a:r>
            <a:r>
              <a:rPr lang="hu-HU" dirty="0" err="1" smtClean="0"/>
              <a:t>example</a:t>
            </a:r>
            <a:r>
              <a:rPr lang="hu-HU" dirty="0" smtClean="0"/>
              <a:t>:</a:t>
            </a:r>
          </a:p>
          <a:p>
            <a:pPr marL="0" indent="0">
              <a:buNone/>
            </a:pPr>
            <a:r>
              <a:rPr lang="en-GB" dirty="0" smtClean="0"/>
              <a:t>Concise </a:t>
            </a:r>
            <a:r>
              <a:rPr lang="en-GB" dirty="0"/>
              <a:t>description of your </a:t>
            </a:r>
            <a:r>
              <a:rPr lang="en-GB" dirty="0" err="1"/>
              <a:t>problem_Family</a:t>
            </a:r>
            <a:r>
              <a:rPr lang="en-GB" dirty="0"/>
              <a:t> Name Given </a:t>
            </a:r>
            <a:r>
              <a:rPr lang="en-GB" dirty="0" err="1"/>
              <a:t>names_Scholarship</a:t>
            </a:r>
            <a:r>
              <a:rPr lang="en-GB" dirty="0"/>
              <a:t> </a:t>
            </a:r>
            <a:r>
              <a:rPr lang="en-GB" dirty="0" smtClean="0"/>
              <a:t>Type</a:t>
            </a:r>
            <a:endParaRPr lang="hu-HU" dirty="0"/>
          </a:p>
        </p:txBody>
      </p:sp>
      <p:pic>
        <p:nvPicPr>
          <p:cNvPr id="5" name="Google Shape;103;p19"/>
          <p:cNvPicPr preferRelativeResize="0"/>
          <p:nvPr/>
        </p:nvPicPr>
        <p:blipFill rotWithShape="1">
          <a:blip r:embed="rId2">
            <a:alphaModFix/>
          </a:blip>
          <a:srcRect l="22208" t="-1" b="-1281"/>
          <a:stretch/>
        </p:blipFill>
        <p:spPr>
          <a:xfrm>
            <a:off x="23038" y="620688"/>
            <a:ext cx="7429282" cy="7765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17706" y="771334"/>
            <a:ext cx="6336704" cy="778098"/>
          </a:xfrm>
        </p:spPr>
        <p:txBody>
          <a:bodyPr>
            <a:normAutofit fontScale="90000"/>
          </a:bodyPr>
          <a:lstStyle/>
          <a:p>
            <a:r>
              <a:rPr lang="hu-HU" dirty="0" err="1" smtClean="0">
                <a:solidFill>
                  <a:schemeClr val="bg1"/>
                </a:solidFill>
              </a:rPr>
              <a:t>How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 err="1" smtClean="0">
                <a:solidFill>
                  <a:schemeClr val="bg1"/>
                </a:solidFill>
              </a:rPr>
              <a:t>to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 err="1" smtClean="0">
                <a:solidFill>
                  <a:schemeClr val="bg1"/>
                </a:solidFill>
              </a:rPr>
              <a:t>write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 err="1" smtClean="0">
                <a:solidFill>
                  <a:schemeClr val="bg1"/>
                </a:solidFill>
              </a:rPr>
              <a:t>effective</a:t>
            </a:r>
            <a:r>
              <a:rPr lang="hu-HU" dirty="0" smtClean="0">
                <a:solidFill>
                  <a:schemeClr val="bg1"/>
                </a:solidFill>
              </a:rPr>
              <a:t> emails</a:t>
            </a:r>
            <a:r>
              <a:rPr lang="hu-HU" sz="2700" dirty="0">
                <a:solidFill>
                  <a:schemeClr val="bg1"/>
                </a:solidFill>
              </a:rPr>
              <a:t/>
            </a:r>
            <a:br>
              <a:rPr lang="hu-HU" sz="2700" dirty="0">
                <a:solidFill>
                  <a:schemeClr val="bg1"/>
                </a:solidFill>
              </a:rPr>
            </a:br>
            <a:endParaRPr lang="hu-HU" sz="2700" dirty="0">
              <a:solidFill>
                <a:schemeClr val="bg1"/>
              </a:solidFill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2" b="25772"/>
          <a:stretch/>
        </p:blipFill>
        <p:spPr>
          <a:xfrm>
            <a:off x="7302960" y="560646"/>
            <a:ext cx="1706880" cy="80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0108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2564904"/>
            <a:ext cx="8892480" cy="1080120"/>
          </a:xfrm>
        </p:spPr>
        <p:txBody>
          <a:bodyPr>
            <a:normAutofit fontScale="90000"/>
          </a:bodyPr>
          <a:lstStyle/>
          <a:p>
            <a:r>
              <a:rPr lang="hu-HU" sz="4000" dirty="0" smtClean="0"/>
              <a:t>NON-EDUCATIONAL ADMINISTRATIVE </a:t>
            </a:r>
            <a:r>
              <a:rPr lang="hu-HU" sz="4000" dirty="0"/>
              <a:t>ISSUES</a:t>
            </a:r>
            <a:r>
              <a:rPr lang="hu-HU" dirty="0"/>
              <a:t/>
            </a:r>
            <a:br>
              <a:rPr lang="hu-HU" dirty="0"/>
            </a:br>
            <a:r>
              <a:rPr lang="hu-HU" sz="2700" dirty="0">
                <a:hlinkClick r:id="rId2"/>
              </a:rPr>
              <a:t>https://</a:t>
            </a:r>
            <a:r>
              <a:rPr lang="hu-HU" sz="2700" dirty="0" smtClean="0">
                <a:hlinkClick r:id="rId2"/>
              </a:rPr>
              <a:t>uni-mate.hu/en/current-students/practical-matters</a:t>
            </a:r>
            <a:r>
              <a:rPr lang="hu-HU" sz="2700" dirty="0" smtClean="0"/>
              <a:t> </a:t>
            </a:r>
            <a:r>
              <a:rPr lang="hu-HU" sz="3100" dirty="0"/>
              <a:t/>
            </a:r>
            <a:br>
              <a:rPr lang="hu-HU" sz="3100" dirty="0"/>
            </a:br>
            <a:endParaRPr lang="hu-HU" sz="31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032802" y="3672626"/>
            <a:ext cx="7344816" cy="2376264"/>
          </a:xfrm>
        </p:spPr>
        <p:txBody>
          <a:bodyPr>
            <a:normAutofit fontScale="70000" lnSpcReduction="20000"/>
          </a:bodyPr>
          <a:lstStyle/>
          <a:p>
            <a:r>
              <a:rPr lang="hu-HU" b="1" dirty="0" err="1" smtClean="0">
                <a:solidFill>
                  <a:schemeClr val="tx1"/>
                </a:solidFill>
              </a:rPr>
              <a:t>Ms</a:t>
            </a:r>
            <a:r>
              <a:rPr lang="hu-HU" b="1" dirty="0" smtClean="0">
                <a:solidFill>
                  <a:schemeClr val="tx1"/>
                </a:solidFill>
              </a:rPr>
              <a:t>. Judit </a:t>
            </a:r>
            <a:r>
              <a:rPr lang="hu-HU" b="1" dirty="0" err="1" smtClean="0">
                <a:solidFill>
                  <a:schemeClr val="tx1"/>
                </a:solidFill>
              </a:rPr>
              <a:t>Tallárom</a:t>
            </a:r>
            <a:r>
              <a:rPr lang="hu-HU" b="1" dirty="0" smtClean="0">
                <a:solidFill>
                  <a:schemeClr val="tx1"/>
                </a:solidFill>
              </a:rPr>
              <a:t> </a:t>
            </a:r>
            <a:r>
              <a:rPr lang="hu-HU" b="1" dirty="0" err="1" smtClean="0">
                <a:solidFill>
                  <a:schemeClr val="tx1"/>
                </a:solidFill>
              </a:rPr>
              <a:t>Czingili</a:t>
            </a:r>
            <a:endParaRPr lang="hu-HU" b="1" dirty="0" smtClean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International Relations Office Gödöllő,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Main building, </a:t>
            </a:r>
            <a:r>
              <a:rPr lang="hu-HU" dirty="0" err="1">
                <a:solidFill>
                  <a:schemeClr val="tx1"/>
                </a:solidFill>
              </a:rPr>
              <a:t>G</a:t>
            </a:r>
            <a:r>
              <a:rPr lang="hu-HU" dirty="0" err="1" smtClean="0">
                <a:solidFill>
                  <a:schemeClr val="tx1"/>
                </a:solidFill>
              </a:rPr>
              <a:t>round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floor</a:t>
            </a:r>
            <a:r>
              <a:rPr lang="hu-HU" dirty="0" smtClean="0">
                <a:solidFill>
                  <a:schemeClr val="tx1"/>
                </a:solidFill>
              </a:rPr>
              <a:t>, </a:t>
            </a:r>
            <a:r>
              <a:rPr lang="hu-HU" dirty="0" err="1" smtClean="0">
                <a:solidFill>
                  <a:schemeClr val="tx1"/>
                </a:solidFill>
              </a:rPr>
              <a:t>Room</a:t>
            </a:r>
            <a:r>
              <a:rPr lang="hu-HU" dirty="0" smtClean="0">
                <a:solidFill>
                  <a:schemeClr val="tx1"/>
                </a:solidFill>
              </a:rPr>
              <a:t> 29-31</a:t>
            </a:r>
          </a:p>
          <a:p>
            <a:r>
              <a:rPr lang="hu-HU" dirty="0" smtClean="0">
                <a:solidFill>
                  <a:schemeClr val="tx1"/>
                </a:solidFill>
                <a:hlinkClick r:id="rId3"/>
              </a:rPr>
              <a:t>Tallaromne.Czingili.Judit@uni-mate.hu</a:t>
            </a:r>
            <a:endParaRPr lang="hu-HU" dirty="0" smtClean="0">
              <a:solidFill>
                <a:schemeClr val="tx1"/>
              </a:solidFill>
            </a:endParaRPr>
          </a:p>
          <a:p>
            <a:endParaRPr lang="hu-HU" dirty="0" smtClean="0">
              <a:solidFill>
                <a:schemeClr val="tx1"/>
              </a:solidFill>
            </a:endParaRPr>
          </a:p>
          <a:p>
            <a:r>
              <a:rPr lang="en-GB" b="1" dirty="0" smtClean="0">
                <a:solidFill>
                  <a:schemeClr val="tx1"/>
                </a:solidFill>
              </a:rPr>
              <a:t>Student hours: Mon-Thurs: 1.30pm-3pm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Back office, internal meetings: In the mornings and on Friday</a:t>
            </a:r>
            <a:endParaRPr lang="en-GB" b="1" dirty="0" smtClean="0">
              <a:solidFill>
                <a:schemeClr val="tx1"/>
              </a:solidFill>
            </a:endParaRPr>
          </a:p>
          <a:p>
            <a:endParaRPr lang="hu-HU" dirty="0">
              <a:solidFill>
                <a:schemeClr val="tx1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06391"/>
            <a:ext cx="2592288" cy="1650316"/>
          </a:xfrm>
          <a:prstGeom prst="rect">
            <a:avLst/>
          </a:prstGeom>
        </p:spPr>
      </p:pic>
      <p:pic>
        <p:nvPicPr>
          <p:cNvPr id="6" name="Google Shape;103;p19"/>
          <p:cNvPicPr preferRelativeResize="0"/>
          <p:nvPr/>
        </p:nvPicPr>
        <p:blipFill rotWithShape="1">
          <a:blip r:embed="rId5">
            <a:alphaModFix/>
          </a:blip>
          <a:srcRect l="22208" t="-1" b="-1281"/>
          <a:stretch/>
        </p:blipFill>
        <p:spPr>
          <a:xfrm>
            <a:off x="-20864" y="843259"/>
            <a:ext cx="5774726" cy="776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95096"/>
            <a:ext cx="3041154" cy="1872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444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01595"/>
            <a:ext cx="8229600" cy="4349078"/>
          </a:xfrm>
        </p:spPr>
        <p:txBody>
          <a:bodyPr>
            <a:noAutofit/>
          </a:bodyPr>
          <a:lstStyle/>
          <a:p>
            <a:r>
              <a:rPr lang="en-GB" sz="3000" dirty="0" smtClean="0"/>
              <a:t>Words </a:t>
            </a:r>
            <a:r>
              <a:rPr lang="en-GB" sz="3000" b="1" dirty="0"/>
              <a:t>to be avoided </a:t>
            </a:r>
            <a:r>
              <a:rPr lang="en-GB" sz="3000" dirty="0"/>
              <a:t>in the subject line: </a:t>
            </a:r>
            <a:endParaRPr lang="hu-HU" sz="3000" dirty="0" smtClean="0"/>
          </a:p>
          <a:p>
            <a:pPr marL="0" indent="0">
              <a:buNone/>
            </a:pPr>
            <a:r>
              <a:rPr lang="en-GB" sz="2400" i="1" dirty="0" smtClean="0"/>
              <a:t>Urgent, </a:t>
            </a:r>
            <a:r>
              <a:rPr lang="en-GB" sz="2400" i="1" dirty="0"/>
              <a:t>request, information, question, important</a:t>
            </a:r>
            <a:endParaRPr lang="hu-HU" sz="2400" i="1" dirty="0"/>
          </a:p>
          <a:p>
            <a:r>
              <a:rPr lang="en-GB" sz="3000" dirty="0"/>
              <a:t>Words </a:t>
            </a:r>
            <a:r>
              <a:rPr lang="en-GB" sz="3000" b="1" dirty="0"/>
              <a:t>to be included </a:t>
            </a:r>
            <a:r>
              <a:rPr lang="en-GB" sz="3000" dirty="0"/>
              <a:t>in the subject </a:t>
            </a:r>
            <a:r>
              <a:rPr lang="en-GB" sz="3000" dirty="0" smtClean="0"/>
              <a:t>line:</a:t>
            </a:r>
            <a:endParaRPr lang="hu-HU" sz="3000" dirty="0" smtClean="0"/>
          </a:p>
          <a:p>
            <a:pPr marL="0" indent="0">
              <a:buNone/>
            </a:pPr>
            <a:r>
              <a:rPr lang="en-GB" sz="2400" i="1" dirty="0" err="1" smtClean="0"/>
              <a:t>Deadline_month</a:t>
            </a:r>
            <a:r>
              <a:rPr lang="en-GB" sz="2400" i="1" dirty="0" smtClean="0"/>
              <a:t> </a:t>
            </a:r>
            <a:r>
              <a:rPr lang="en-GB" sz="2400" i="1" dirty="0"/>
              <a:t>day, Missing September Stipend, </a:t>
            </a:r>
            <a:r>
              <a:rPr lang="en-GB" sz="2400" i="1" dirty="0" err="1"/>
              <a:t>Arrival_month</a:t>
            </a:r>
            <a:r>
              <a:rPr lang="en-GB" sz="2400" i="1" dirty="0"/>
              <a:t>, day, Change in…, Extension of TAJ/residence permit etc</a:t>
            </a:r>
            <a:r>
              <a:rPr lang="en-GB" sz="2400" i="1" dirty="0" smtClean="0"/>
              <a:t>…</a:t>
            </a:r>
            <a:endParaRPr lang="hu-HU" sz="2400" i="1" dirty="0"/>
          </a:p>
          <a:p>
            <a:r>
              <a:rPr lang="en-GB" sz="3000" dirty="0"/>
              <a:t>Do </a:t>
            </a:r>
            <a:r>
              <a:rPr lang="en-GB" sz="3000" b="1" dirty="0"/>
              <a:t>NOT</a:t>
            </a:r>
            <a:r>
              <a:rPr lang="en-GB" sz="3000" dirty="0"/>
              <a:t> use </a:t>
            </a:r>
            <a:r>
              <a:rPr lang="en-GB" sz="3000" b="1" dirty="0"/>
              <a:t>the same subject line of earlier correspondence </a:t>
            </a:r>
            <a:r>
              <a:rPr lang="en-GB" sz="3000" dirty="0"/>
              <a:t>for new issues! </a:t>
            </a:r>
            <a:endParaRPr lang="hu-HU" sz="3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 smtClean="0"/>
              <a:t>misleading </a:t>
            </a:r>
            <a:r>
              <a:rPr lang="en-GB" sz="2400" dirty="0"/>
              <a:t>and makes it more difficult to find your current </a:t>
            </a:r>
            <a:r>
              <a:rPr lang="en-GB" sz="2400" dirty="0" smtClean="0"/>
              <a:t>problem</a:t>
            </a:r>
            <a:endParaRPr lang="hu-HU" sz="2400" dirty="0"/>
          </a:p>
          <a:p>
            <a:pPr marL="457200" lvl="1" indent="0">
              <a:buNone/>
            </a:pPr>
            <a:endParaRPr lang="en-GB" sz="2000" dirty="0"/>
          </a:p>
        </p:txBody>
      </p:sp>
      <p:pic>
        <p:nvPicPr>
          <p:cNvPr id="5" name="Google Shape;103;p19"/>
          <p:cNvPicPr preferRelativeResize="0"/>
          <p:nvPr/>
        </p:nvPicPr>
        <p:blipFill rotWithShape="1">
          <a:blip r:embed="rId2">
            <a:alphaModFix/>
          </a:blip>
          <a:srcRect l="22208" t="-1" b="-1281"/>
          <a:stretch/>
        </p:blipFill>
        <p:spPr>
          <a:xfrm>
            <a:off x="23038" y="620688"/>
            <a:ext cx="7429282" cy="7765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17706" y="771334"/>
            <a:ext cx="6336704" cy="778098"/>
          </a:xfrm>
        </p:spPr>
        <p:txBody>
          <a:bodyPr>
            <a:normAutofit fontScale="90000"/>
          </a:bodyPr>
          <a:lstStyle/>
          <a:p>
            <a:r>
              <a:rPr lang="hu-HU" dirty="0" err="1" smtClean="0">
                <a:solidFill>
                  <a:schemeClr val="bg1"/>
                </a:solidFill>
              </a:rPr>
              <a:t>How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 err="1" smtClean="0">
                <a:solidFill>
                  <a:schemeClr val="bg1"/>
                </a:solidFill>
              </a:rPr>
              <a:t>to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 err="1" smtClean="0">
                <a:solidFill>
                  <a:schemeClr val="bg1"/>
                </a:solidFill>
              </a:rPr>
              <a:t>write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 err="1" smtClean="0">
                <a:solidFill>
                  <a:schemeClr val="bg1"/>
                </a:solidFill>
              </a:rPr>
              <a:t>effective</a:t>
            </a:r>
            <a:r>
              <a:rPr lang="hu-HU" dirty="0" smtClean="0">
                <a:solidFill>
                  <a:schemeClr val="bg1"/>
                </a:solidFill>
              </a:rPr>
              <a:t> emails</a:t>
            </a:r>
            <a:r>
              <a:rPr lang="hu-HU" sz="2700" dirty="0">
                <a:solidFill>
                  <a:schemeClr val="bg1"/>
                </a:solidFill>
              </a:rPr>
              <a:t/>
            </a:r>
            <a:br>
              <a:rPr lang="hu-HU" sz="2700" dirty="0">
                <a:solidFill>
                  <a:schemeClr val="bg1"/>
                </a:solidFill>
              </a:rPr>
            </a:br>
            <a:endParaRPr lang="hu-HU" sz="2700" dirty="0">
              <a:solidFill>
                <a:schemeClr val="bg1"/>
              </a:solidFill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2" b="25772"/>
          <a:stretch/>
        </p:blipFill>
        <p:spPr>
          <a:xfrm>
            <a:off x="7302960" y="560646"/>
            <a:ext cx="1706880" cy="80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6684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oogle Shape;76;p17"/>
          <p:cNvGrpSpPr/>
          <p:nvPr/>
        </p:nvGrpSpPr>
        <p:grpSpPr>
          <a:xfrm>
            <a:off x="0" y="1628800"/>
            <a:ext cx="6904122" cy="3745758"/>
            <a:chOff x="-73745" y="2044615"/>
            <a:chExt cx="18178503" cy="9988689"/>
          </a:xfrm>
        </p:grpSpPr>
        <p:sp>
          <p:nvSpPr>
            <p:cNvPr id="77" name="Google Shape;77;p17"/>
            <p:cNvSpPr/>
            <p:nvPr/>
          </p:nvSpPr>
          <p:spPr>
            <a:xfrm>
              <a:off x="-73745" y="2044615"/>
              <a:ext cx="11555515" cy="9988689"/>
            </a:xfrm>
            <a:custGeom>
              <a:avLst/>
              <a:gdLst/>
              <a:ahLst/>
              <a:cxnLst/>
              <a:rect l="l" t="t" r="r" b="b"/>
              <a:pathLst>
                <a:path w="23757" h="21600" extrusionOk="0">
                  <a:moveTo>
                    <a:pt x="0" y="0"/>
                  </a:moveTo>
                  <a:lnTo>
                    <a:pt x="21263" y="0"/>
                  </a:lnTo>
                  <a:cubicBezTo>
                    <a:pt x="21485" y="3363"/>
                    <a:pt x="23757" y="7063"/>
                    <a:pt x="23757" y="10812"/>
                  </a:cubicBezTo>
                  <a:cubicBezTo>
                    <a:pt x="23756" y="14554"/>
                    <a:pt x="21484" y="18244"/>
                    <a:pt x="21263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400"/>
              </a:pPr>
              <a:r>
                <a:rPr lang="hu-HU" sz="2400" b="1" i="1" dirty="0" err="1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To</a:t>
              </a:r>
              <a:r>
                <a:rPr lang="hu-HU" sz="2400" b="1" i="1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 </a:t>
              </a:r>
              <a:r>
                <a:rPr lang="hu-HU" sz="2400" b="1" i="1" dirty="0" err="1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lose</a:t>
              </a:r>
              <a:r>
                <a:rPr lang="hu-HU" sz="2400" b="1" i="1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 </a:t>
              </a:r>
              <a:r>
                <a:rPr lang="hu-HU" sz="2400" b="1" i="1" dirty="0" err="1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patience</a:t>
              </a:r>
              <a:r>
                <a:rPr lang="hu-HU" sz="2400" b="1" i="1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 is </a:t>
              </a:r>
              <a:r>
                <a:rPr lang="hu-HU" sz="2400" b="1" i="1" dirty="0" err="1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to</a:t>
              </a:r>
              <a:r>
                <a:rPr lang="hu-HU" sz="2400" b="1" i="1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 </a:t>
              </a:r>
              <a:r>
                <a:rPr lang="hu-HU" sz="2400" b="1" i="1" dirty="0" err="1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lose</a:t>
              </a:r>
              <a:r>
                <a:rPr lang="hu-HU" sz="2400" b="1" i="1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 </a:t>
              </a:r>
              <a:r>
                <a:rPr lang="hu-HU" sz="2400" b="1" i="1" dirty="0" err="1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the</a:t>
              </a:r>
              <a:r>
                <a:rPr lang="hu-HU" sz="2400" b="1" i="1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 </a:t>
              </a:r>
              <a:r>
                <a:rPr lang="hu-HU" sz="2400" b="1" i="1" dirty="0" err="1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battle</a:t>
              </a:r>
              <a:r>
                <a:rPr lang="hu-HU" sz="2400" b="1" i="1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.</a:t>
              </a:r>
            </a:p>
            <a:p>
              <a:pPr>
                <a:buClr>
                  <a:srgbClr val="FFFFFF"/>
                </a:buClr>
                <a:buSzPts val="2400"/>
              </a:pPr>
              <a:r>
                <a:rPr lang="hu-HU" sz="2400" b="1" i="1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	    </a:t>
              </a:r>
              <a:r>
                <a:rPr lang="hu-HU" sz="2400" b="1" i="1" dirty="0" err="1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b</a:t>
              </a:r>
              <a:r>
                <a:rPr lang="hu-HU" sz="2400" b="1" i="1" dirty="0" err="1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y</a:t>
              </a:r>
              <a:r>
                <a:rPr lang="hu-HU" sz="2400" b="1" i="1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 </a:t>
              </a:r>
              <a:r>
                <a:rPr lang="hu-HU" sz="2400" b="1" i="1" dirty="0" err="1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Mahatma</a:t>
              </a:r>
              <a:r>
                <a:rPr lang="hu-HU" sz="2400" b="1" i="1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  Gandhi </a:t>
              </a:r>
            </a:p>
            <a:p>
              <a:pPr>
                <a:buClr>
                  <a:srgbClr val="FFFFFF"/>
                </a:buClr>
                <a:buSzPts val="2400"/>
              </a:pPr>
              <a:endParaRPr lang="hu-HU" sz="2400" b="1" i="1" dirty="0">
                <a:solidFill>
                  <a:schemeClr val="bg1"/>
                </a:solidFill>
                <a:ea typeface="Helvetica Neue"/>
                <a:cs typeface="Helvetica Neue"/>
                <a:sym typeface="Helvetica Neue"/>
              </a:endParaRPr>
            </a:p>
            <a:p>
              <a:pPr>
                <a:buClr>
                  <a:srgbClr val="FFFFFF"/>
                </a:buClr>
                <a:buSzPts val="2400"/>
              </a:pPr>
              <a:r>
                <a:rPr lang="hu-HU" sz="2400" b="1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   </a:t>
              </a:r>
              <a:r>
                <a:rPr lang="hu-HU" sz="2400" b="1" dirty="0" err="1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Thank</a:t>
              </a:r>
              <a:r>
                <a:rPr lang="hu-HU" sz="2400" b="1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 </a:t>
              </a:r>
              <a:r>
                <a:rPr lang="hu-HU" sz="2400" b="1" dirty="0" err="1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you</a:t>
              </a:r>
              <a:r>
                <a:rPr lang="hu-HU" sz="2400" b="1" dirty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 </a:t>
              </a:r>
              <a:r>
                <a:rPr lang="hu-HU" sz="2400" b="1" dirty="0" err="1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for</a:t>
              </a:r>
              <a:r>
                <a:rPr lang="hu-HU" sz="2400" b="1" dirty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 </a:t>
              </a:r>
              <a:r>
                <a:rPr lang="hu-HU" sz="2400" b="1" dirty="0" err="1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your</a:t>
              </a:r>
              <a:r>
                <a:rPr lang="hu-HU" sz="2400" b="1" dirty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 </a:t>
              </a:r>
              <a:r>
                <a:rPr lang="hu-HU" sz="2400" b="1" dirty="0" err="1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attention</a:t>
              </a:r>
              <a:r>
                <a:rPr lang="hu-HU" sz="2400" b="1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!</a:t>
              </a:r>
              <a:r>
                <a:rPr lang="hu-HU" sz="2400" b="1" i="1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  </a:t>
              </a:r>
              <a:endParaRPr lang="en-GB" sz="2400" i="1" dirty="0">
                <a:solidFill>
                  <a:schemeClr val="bg1"/>
                </a:solidFill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8" name="Google Shape;78;p17"/>
            <p:cNvSpPr/>
            <p:nvPr/>
          </p:nvSpPr>
          <p:spPr>
            <a:xfrm>
              <a:off x="9003666" y="6723760"/>
              <a:ext cx="4145906" cy="5309544"/>
            </a:xfrm>
            <a:custGeom>
              <a:avLst/>
              <a:gdLst/>
              <a:ahLst/>
              <a:cxnLst/>
              <a:rect l="l" t="t" r="r" b="b"/>
              <a:pathLst>
                <a:path w="21978" h="21648" extrusionOk="0">
                  <a:moveTo>
                    <a:pt x="12418" y="45"/>
                  </a:moveTo>
                  <a:lnTo>
                    <a:pt x="0" y="21648"/>
                  </a:lnTo>
                  <a:lnTo>
                    <a:pt x="10222" y="21642"/>
                  </a:lnTo>
                  <a:lnTo>
                    <a:pt x="21978" y="0"/>
                  </a:lnTo>
                  <a:lnTo>
                    <a:pt x="12418" y="45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400"/>
              </a:pPr>
              <a:endParaRPr sz="90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9" name="Google Shape;79;p17"/>
            <p:cNvSpPr/>
            <p:nvPr/>
          </p:nvSpPr>
          <p:spPr>
            <a:xfrm flipH="1">
              <a:off x="9377212" y="2044615"/>
              <a:ext cx="3779755" cy="4705653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403" y="0"/>
                  </a:moveTo>
                  <a:lnTo>
                    <a:pt x="0" y="21527"/>
                  </a:lnTo>
                  <a:lnTo>
                    <a:pt x="10321" y="21600"/>
                  </a:lnTo>
                  <a:lnTo>
                    <a:pt x="21600" y="18"/>
                  </a:lnTo>
                  <a:lnTo>
                    <a:pt x="11403" y="0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400"/>
              </a:pPr>
              <a:endParaRPr sz="90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0" name="Google Shape;80;p17"/>
            <p:cNvSpPr/>
            <p:nvPr/>
          </p:nvSpPr>
          <p:spPr>
            <a:xfrm>
              <a:off x="11552197" y="6723759"/>
              <a:ext cx="4074600" cy="5309544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2040" y="45"/>
                  </a:moveTo>
                  <a:lnTo>
                    <a:pt x="0" y="21600"/>
                  </a:lnTo>
                  <a:lnTo>
                    <a:pt x="9844" y="21546"/>
                  </a:lnTo>
                  <a:lnTo>
                    <a:pt x="21600" y="0"/>
                  </a:lnTo>
                  <a:lnTo>
                    <a:pt x="12040" y="45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400"/>
              </a:pPr>
              <a:endParaRPr sz="90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1" name="Google Shape;81;p17"/>
            <p:cNvSpPr/>
            <p:nvPr/>
          </p:nvSpPr>
          <p:spPr>
            <a:xfrm flipH="1">
              <a:off x="11854443" y="2044615"/>
              <a:ext cx="3779756" cy="4705653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403" y="0"/>
                  </a:moveTo>
                  <a:lnTo>
                    <a:pt x="0" y="21527"/>
                  </a:lnTo>
                  <a:lnTo>
                    <a:pt x="10321" y="21600"/>
                  </a:lnTo>
                  <a:lnTo>
                    <a:pt x="21600" y="18"/>
                  </a:lnTo>
                  <a:lnTo>
                    <a:pt x="11403" y="0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400"/>
              </a:pPr>
              <a:endParaRPr sz="90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2" name="Google Shape;82;p17"/>
            <p:cNvSpPr/>
            <p:nvPr/>
          </p:nvSpPr>
          <p:spPr>
            <a:xfrm>
              <a:off x="14022763" y="6723759"/>
              <a:ext cx="4074600" cy="5309544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2040" y="45"/>
                  </a:moveTo>
                  <a:lnTo>
                    <a:pt x="0" y="21600"/>
                  </a:lnTo>
                  <a:lnTo>
                    <a:pt x="9844" y="21546"/>
                  </a:lnTo>
                  <a:lnTo>
                    <a:pt x="21600" y="0"/>
                  </a:lnTo>
                  <a:lnTo>
                    <a:pt x="12040" y="45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400"/>
              </a:pPr>
              <a:endParaRPr sz="90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3" name="Google Shape;83;p17"/>
            <p:cNvSpPr/>
            <p:nvPr/>
          </p:nvSpPr>
          <p:spPr>
            <a:xfrm flipH="1">
              <a:off x="14325003" y="2044615"/>
              <a:ext cx="3779755" cy="4705653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403" y="0"/>
                  </a:moveTo>
                  <a:lnTo>
                    <a:pt x="0" y="21527"/>
                  </a:lnTo>
                  <a:lnTo>
                    <a:pt x="10321" y="21600"/>
                  </a:lnTo>
                  <a:lnTo>
                    <a:pt x="21600" y="18"/>
                  </a:lnTo>
                  <a:lnTo>
                    <a:pt x="11403" y="0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19050" tIns="19050" rIns="19050" bIns="1905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400"/>
              </a:pPr>
              <a:endParaRPr sz="900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pic>
        <p:nvPicPr>
          <p:cNvPr id="3" name="Kép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184" y="2910804"/>
            <a:ext cx="2020086" cy="935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265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dirty="0" smtClean="0"/>
              <a:t>    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Our official </a:t>
            </a:r>
            <a:r>
              <a:rPr lang="hu-HU" b="1" dirty="0" smtClean="0">
                <a:solidFill>
                  <a:schemeClr val="accent3">
                    <a:lumMod val="50000"/>
                  </a:schemeClr>
                </a:solidFill>
              </a:rPr>
              <a:t>partner</a:t>
            </a:r>
            <a:endParaRPr lang="hu-H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b="1" dirty="0" smtClean="0">
                <a:solidFill>
                  <a:schemeClr val="accent3">
                    <a:lumMod val="50000"/>
                  </a:schemeClr>
                </a:solidFill>
              </a:rPr>
              <a:t>SH / SCYP / DFP / FAO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Checklist for opening </a:t>
            </a:r>
            <a:r>
              <a:rPr lang="hu-HU" b="1" dirty="0" smtClean="0">
                <a:solidFill>
                  <a:schemeClr val="accent3">
                    <a:lumMod val="50000"/>
                  </a:schemeClr>
                </a:solidFill>
              </a:rPr>
              <a:t>a bank account:</a:t>
            </a:r>
          </a:p>
          <a:p>
            <a:pPr lvl="0"/>
            <a:r>
              <a:rPr lang="en-GB" dirty="0"/>
              <a:t>Hungarian cell </a:t>
            </a:r>
            <a:r>
              <a:rPr lang="en-GB" b="1" dirty="0"/>
              <a:t>phone</a:t>
            </a:r>
            <a:r>
              <a:rPr lang="en-GB" dirty="0"/>
              <a:t> </a:t>
            </a:r>
            <a:r>
              <a:rPr lang="en-GB" b="1" dirty="0"/>
              <a:t>number</a:t>
            </a:r>
            <a:endParaRPr lang="hu-HU" b="1" dirty="0"/>
          </a:p>
          <a:p>
            <a:pPr lvl="0"/>
            <a:r>
              <a:rPr lang="en-GB" b="1" dirty="0"/>
              <a:t>Student status certificate</a:t>
            </a:r>
            <a:endParaRPr lang="hu-HU" b="1" dirty="0"/>
          </a:p>
          <a:p>
            <a:r>
              <a:rPr lang="en-GB" dirty="0" smtClean="0"/>
              <a:t>Copy </a:t>
            </a:r>
            <a:r>
              <a:rPr lang="en-GB" dirty="0"/>
              <a:t>of </a:t>
            </a:r>
            <a:r>
              <a:rPr lang="en-GB" b="1" dirty="0"/>
              <a:t>passport and visa/residence permit</a:t>
            </a:r>
            <a:endParaRPr lang="hu-HU" b="1" dirty="0"/>
          </a:p>
          <a:p>
            <a:pPr lvl="0"/>
            <a:r>
              <a:rPr lang="en-GB" b="1" dirty="0"/>
              <a:t>Address card </a:t>
            </a:r>
            <a:r>
              <a:rPr lang="en-GB" dirty="0"/>
              <a:t>stamped by the Immigration </a:t>
            </a:r>
            <a:r>
              <a:rPr lang="en-GB" dirty="0" smtClean="0"/>
              <a:t>Office</a:t>
            </a:r>
            <a:endParaRPr lang="hu-HU" dirty="0" smtClean="0"/>
          </a:p>
          <a:p>
            <a:pPr marL="0" lvl="0" indent="0">
              <a:buNone/>
            </a:pP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If you do not have any of the above:</a:t>
            </a:r>
          </a:p>
          <a:p>
            <a:r>
              <a:rPr lang="en-GB" dirty="0" smtClean="0"/>
              <a:t>You can </a:t>
            </a:r>
            <a:r>
              <a:rPr lang="en-GB" dirty="0"/>
              <a:t>still </a:t>
            </a:r>
            <a:r>
              <a:rPr lang="en-GB" dirty="0" smtClean="0"/>
              <a:t>start administration</a:t>
            </a:r>
          </a:p>
          <a:p>
            <a:r>
              <a:rPr lang="en-GB" dirty="0" smtClean="0"/>
              <a:t>You will receive an appointment now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31068"/>
            <a:ext cx="3434097" cy="1086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7821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844825"/>
            <a:ext cx="8352928" cy="3888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Further opportunities </a:t>
            </a:r>
            <a:b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to open a bank account: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				17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September</a:t>
            </a:r>
          </a:p>
          <a:p>
            <a:pPr marL="0" indent="0">
              <a:buNone/>
            </a:pPr>
            <a:r>
              <a:rPr lang="en-GB" dirty="0" smtClean="0"/>
              <a:t>				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24 September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				1 October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				8 October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1068"/>
            <a:ext cx="3434097" cy="1086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1458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844825"/>
            <a:ext cx="8352928" cy="3888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b="1" dirty="0" smtClean="0">
                <a:solidFill>
                  <a:schemeClr val="accent3">
                    <a:lumMod val="50000"/>
                  </a:schemeClr>
                </a:solidFill>
              </a:rPr>
              <a:t>Downloadable material about OTP offers:</a:t>
            </a:r>
          </a:p>
          <a:p>
            <a:r>
              <a:rPr lang="en-GB" sz="2600" b="1" dirty="0" smtClean="0">
                <a:solidFill>
                  <a:schemeClr val="accent3">
                    <a:lumMod val="50000"/>
                  </a:schemeClr>
                </a:solidFill>
              </a:rPr>
              <a:t>SMART account package</a:t>
            </a:r>
          </a:p>
          <a:p>
            <a:r>
              <a:rPr lang="en-GB" sz="2600" b="1" dirty="0" smtClean="0">
                <a:solidFill>
                  <a:schemeClr val="accent3">
                    <a:lumMod val="50000"/>
                  </a:schemeClr>
                </a:solidFill>
              </a:rPr>
              <a:t>Junior account package</a:t>
            </a:r>
          </a:p>
          <a:p>
            <a:pPr marL="0" indent="0">
              <a:buNone/>
            </a:pPr>
            <a:r>
              <a:rPr lang="hu-HU" sz="2600" dirty="0" smtClean="0">
                <a:hlinkClick r:id="rId2"/>
              </a:rPr>
              <a:t>https</a:t>
            </a:r>
            <a:r>
              <a:rPr lang="hu-HU" sz="2600" dirty="0">
                <a:hlinkClick r:id="rId2"/>
              </a:rPr>
              <a:t>://uni-mate.hu/en/current-students/practical-matters/bank-information</a:t>
            </a:r>
            <a:endParaRPr lang="hu-HU" sz="2600" dirty="0"/>
          </a:p>
          <a:p>
            <a:pPr marL="0" indent="0">
              <a:buNone/>
            </a:pPr>
            <a:endParaRPr lang="hu-HU" sz="2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2600" b="1" dirty="0" smtClean="0">
                <a:solidFill>
                  <a:schemeClr val="accent2"/>
                </a:solidFill>
              </a:rPr>
              <a:t>Record </a:t>
            </a:r>
            <a:r>
              <a:rPr lang="en-US" sz="2600" b="1" dirty="0" smtClean="0">
                <a:solidFill>
                  <a:schemeClr val="accent2"/>
                </a:solidFill>
              </a:rPr>
              <a:t>your </a:t>
            </a:r>
            <a:r>
              <a:rPr lang="en-US" sz="2600" b="1" dirty="0">
                <a:solidFill>
                  <a:schemeClr val="accent2"/>
                </a:solidFill>
              </a:rPr>
              <a:t>bank account </a:t>
            </a:r>
            <a:r>
              <a:rPr lang="en-US" sz="2600" b="1" dirty="0" smtClean="0">
                <a:solidFill>
                  <a:schemeClr val="accent2"/>
                </a:solidFill>
              </a:rPr>
              <a:t>number </a:t>
            </a:r>
            <a:r>
              <a:rPr lang="en-US" sz="2600" b="1" dirty="0">
                <a:solidFill>
                  <a:schemeClr val="accent2"/>
                </a:solidFill>
              </a:rPr>
              <a:t>in your NEPTUN</a:t>
            </a:r>
            <a:r>
              <a:rPr lang="en-US" sz="2600" b="1" dirty="0">
                <a:solidFill>
                  <a:schemeClr val="accent3">
                    <a:lumMod val="50000"/>
                  </a:schemeClr>
                </a:solidFill>
              </a:rPr>
              <a:t> under </a:t>
            </a:r>
            <a:r>
              <a:rPr lang="en-US" dirty="0"/>
              <a:t/>
            </a:r>
            <a:br>
              <a:rPr lang="en-US" dirty="0"/>
            </a:br>
            <a:r>
              <a:rPr lang="hu-HU" dirty="0" smtClean="0"/>
              <a:t>    </a:t>
            </a:r>
            <a:r>
              <a:rPr lang="en-US" sz="2600" b="1" dirty="0" smtClean="0">
                <a:solidFill>
                  <a:schemeClr val="accent3">
                    <a:lumMod val="50000"/>
                  </a:schemeClr>
                </a:solidFill>
              </a:rPr>
              <a:t>Finances </a:t>
            </a:r>
            <a:r>
              <a:rPr lang="en-US" sz="2600" b="1" dirty="0">
                <a:solidFill>
                  <a:schemeClr val="accent3">
                    <a:lumMod val="50000"/>
                  </a:schemeClr>
                </a:solidFill>
              </a:rPr>
              <a:t>/ Settings / Add bank account number / </a:t>
            </a:r>
            <a:r>
              <a:rPr lang="en-US" sz="2600" b="1" dirty="0" smtClean="0">
                <a:solidFill>
                  <a:schemeClr val="accent3">
                    <a:lumMod val="50000"/>
                  </a:schemeClr>
                </a:solidFill>
              </a:rPr>
              <a:t>Save</a:t>
            </a:r>
            <a:endParaRPr lang="en-US" sz="26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1068"/>
            <a:ext cx="3434097" cy="1086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6700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2348880"/>
            <a:ext cx="7848872" cy="3777283"/>
          </a:xfrm>
        </p:spPr>
        <p:txBody>
          <a:bodyPr>
            <a:normAutofit lnSpcReduction="10000"/>
          </a:bodyPr>
          <a:lstStyle/>
          <a:p>
            <a:r>
              <a:rPr lang="en-GB" b="1" dirty="0" smtClean="0"/>
              <a:t>Your welcome pack includes an Administration checklist.</a:t>
            </a:r>
          </a:p>
          <a:p>
            <a:pPr marL="0" indent="0" algn="ctr">
              <a:buNone/>
            </a:pPr>
            <a:endParaRPr lang="hu-HU" b="1" dirty="0"/>
          </a:p>
          <a:p>
            <a:r>
              <a:rPr lang="hu-HU" b="1" dirty="0" smtClean="0"/>
              <a:t>Y</a:t>
            </a:r>
            <a:r>
              <a:rPr lang="en-GB" b="1" dirty="0" smtClean="0"/>
              <a:t>our </a:t>
            </a:r>
            <a:r>
              <a:rPr lang="en-GB" b="1" dirty="0"/>
              <a:t>Registrar’s </a:t>
            </a:r>
            <a:r>
              <a:rPr lang="en-GB" b="1" dirty="0" smtClean="0"/>
              <a:t>Officer</a:t>
            </a:r>
            <a:r>
              <a:rPr lang="hu-HU" b="1" dirty="0" smtClean="0"/>
              <a:t> is </a:t>
            </a:r>
            <a:r>
              <a:rPr lang="hu-HU" b="1" dirty="0" err="1" smtClean="0"/>
              <a:t>responsible</a:t>
            </a:r>
            <a:r>
              <a:rPr lang="hu-HU" b="1" dirty="0" smtClean="0"/>
              <a:t> </a:t>
            </a:r>
            <a:r>
              <a:rPr lang="hu-HU" b="1" dirty="0" err="1" smtClean="0"/>
              <a:t>for</a:t>
            </a:r>
            <a:r>
              <a:rPr lang="hu-HU" b="1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b="1" dirty="0" smtClean="0"/>
              <a:t>educational issues</a:t>
            </a:r>
            <a:endParaRPr lang="hu-HU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b="1" dirty="0" err="1" smtClean="0"/>
              <a:t>Neptun</a:t>
            </a:r>
            <a:r>
              <a:rPr lang="en-GB" b="1" dirty="0" smtClean="0"/>
              <a:t> problems</a:t>
            </a:r>
            <a:endParaRPr lang="hu-HU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b="1" dirty="0" smtClean="0"/>
              <a:t>student </a:t>
            </a:r>
            <a:r>
              <a:rPr lang="en-GB" b="1" dirty="0"/>
              <a:t>ID </a:t>
            </a:r>
            <a:r>
              <a:rPr lang="en-GB" b="1" dirty="0" smtClean="0"/>
              <a:t>requests</a:t>
            </a:r>
            <a:endParaRPr lang="hu-HU" dirty="0"/>
          </a:p>
        </p:txBody>
      </p:sp>
      <p:pic>
        <p:nvPicPr>
          <p:cNvPr id="4" name="Google Shape;103;p19"/>
          <p:cNvPicPr preferRelativeResize="0"/>
          <p:nvPr/>
        </p:nvPicPr>
        <p:blipFill rotWithShape="1">
          <a:blip r:embed="rId2">
            <a:alphaModFix/>
          </a:blip>
          <a:srcRect l="22208" t="-1" b="-1281"/>
          <a:stretch/>
        </p:blipFill>
        <p:spPr>
          <a:xfrm>
            <a:off x="-20864" y="843259"/>
            <a:ext cx="5774726" cy="776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Kép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2" b="25772"/>
          <a:stretch/>
        </p:blipFill>
        <p:spPr>
          <a:xfrm>
            <a:off x="6065520" y="857250"/>
            <a:ext cx="1706880" cy="804565"/>
          </a:xfrm>
          <a:prstGeom prst="rect">
            <a:avLst/>
          </a:prstGeom>
        </p:spPr>
      </p:pic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433919" y="954958"/>
            <a:ext cx="4906888" cy="634082"/>
          </a:xfrm>
        </p:spPr>
        <p:txBody>
          <a:bodyPr>
            <a:normAutofit/>
          </a:bodyPr>
          <a:lstStyle/>
          <a:p>
            <a:r>
              <a:rPr lang="hu-HU" sz="3200" dirty="0" err="1" smtClean="0">
                <a:solidFill>
                  <a:schemeClr val="bg1"/>
                </a:solidFill>
              </a:rPr>
              <a:t>Welcome</a:t>
            </a:r>
            <a:r>
              <a:rPr lang="hu-HU" sz="3200" dirty="0" smtClean="0">
                <a:solidFill>
                  <a:schemeClr val="bg1"/>
                </a:solidFill>
              </a:rPr>
              <a:t> </a:t>
            </a:r>
            <a:r>
              <a:rPr lang="hu-HU" sz="3200" dirty="0" err="1" smtClean="0">
                <a:solidFill>
                  <a:schemeClr val="bg1"/>
                </a:solidFill>
              </a:rPr>
              <a:t>Pack</a:t>
            </a:r>
            <a:endParaRPr lang="hu-H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5438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916832"/>
            <a:ext cx="7920880" cy="4248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/>
              <a:t>IF YOU ARE SUBJECT TO VISA </a:t>
            </a:r>
            <a:r>
              <a:rPr lang="en-US" sz="1600" dirty="0" smtClean="0"/>
              <a:t>to travel to Hungary</a:t>
            </a:r>
            <a:endParaRPr lang="hu-HU" sz="1600" b="1" dirty="0" smtClean="0"/>
          </a:p>
          <a:p>
            <a:pPr marL="0" indent="0">
              <a:buNone/>
            </a:pPr>
            <a:r>
              <a:rPr lang="en-US" sz="1600" b="1" dirty="0" smtClean="0"/>
              <a:t>Documents </a:t>
            </a:r>
            <a:r>
              <a:rPr lang="en-US" sz="1600" b="1" dirty="0"/>
              <a:t>to be submitted: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600" dirty="0" smtClean="0"/>
              <a:t>Student </a:t>
            </a:r>
            <a:r>
              <a:rPr lang="en-US" sz="1600" dirty="0"/>
              <a:t>Status Certificate (issued by your </a:t>
            </a:r>
            <a:r>
              <a:rPr lang="hu-HU" sz="1600" dirty="0" smtClean="0"/>
              <a:t>R</a:t>
            </a:r>
            <a:r>
              <a:rPr lang="en-US" sz="1600" dirty="0" err="1" smtClean="0"/>
              <a:t>egistrar's</a:t>
            </a:r>
            <a:r>
              <a:rPr lang="en-US" sz="1600" dirty="0" smtClean="0"/>
              <a:t> </a:t>
            </a:r>
            <a:r>
              <a:rPr lang="hu-HU" sz="1600" dirty="0"/>
              <a:t>O</a:t>
            </a:r>
            <a:r>
              <a:rPr lang="en-US" sz="1600" dirty="0" err="1" smtClean="0"/>
              <a:t>fficer</a:t>
            </a:r>
            <a:r>
              <a:rPr lang="en-US" sz="1600" dirty="0" smtClean="0"/>
              <a:t>/Erasmus </a:t>
            </a:r>
            <a:r>
              <a:rPr lang="en-US" sz="1600" dirty="0"/>
              <a:t>coordinator at </a:t>
            </a:r>
            <a:r>
              <a:rPr lang="hu-HU" sz="1600" dirty="0" smtClean="0"/>
              <a:t>MATE</a:t>
            </a:r>
            <a:r>
              <a:rPr lang="en-US" sz="1600" dirty="0" smtClean="0"/>
              <a:t>)</a:t>
            </a:r>
            <a:endParaRPr lang="en-US" sz="16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1600" dirty="0" smtClean="0"/>
              <a:t>Copy </a:t>
            </a:r>
            <a:r>
              <a:rPr lang="en-US" sz="1600" dirty="0"/>
              <a:t>of </a:t>
            </a:r>
            <a:r>
              <a:rPr lang="en-US" sz="1600" dirty="0" smtClean="0"/>
              <a:t>passport</a:t>
            </a:r>
            <a:r>
              <a:rPr lang="hu-HU" sz="1600" dirty="0" smtClean="0"/>
              <a:t> (</a:t>
            </a:r>
            <a:r>
              <a:rPr lang="hu-HU" sz="1600" dirty="0" err="1" smtClean="0"/>
              <a:t>visa</a:t>
            </a:r>
            <a:r>
              <a:rPr lang="hu-HU" sz="1600" dirty="0" smtClean="0"/>
              <a:t> </a:t>
            </a:r>
            <a:r>
              <a:rPr lang="hu-HU" sz="1600" dirty="0" err="1" smtClean="0"/>
              <a:t>page</a:t>
            </a:r>
            <a:r>
              <a:rPr lang="hu-HU" sz="1600" dirty="0" smtClean="0"/>
              <a:t> and </a:t>
            </a:r>
            <a:r>
              <a:rPr lang="hu-HU" sz="1600" dirty="0" err="1" smtClean="0"/>
              <a:t>stamp</a:t>
            </a:r>
            <a:r>
              <a:rPr lang="hu-HU" sz="1600" dirty="0" smtClean="0"/>
              <a:t> </a:t>
            </a:r>
            <a:r>
              <a:rPr lang="hu-HU" sz="1600" dirty="0" err="1" smtClean="0"/>
              <a:t>you</a:t>
            </a:r>
            <a:r>
              <a:rPr lang="hu-HU" sz="1600" dirty="0" smtClean="0"/>
              <a:t> </a:t>
            </a:r>
            <a:r>
              <a:rPr lang="hu-HU" sz="1600" dirty="0" err="1" smtClean="0"/>
              <a:t>received</a:t>
            </a:r>
            <a:r>
              <a:rPr lang="hu-HU" sz="1600" dirty="0" smtClean="0"/>
              <a:t> </a:t>
            </a:r>
            <a:r>
              <a:rPr lang="hu-HU" sz="1600" dirty="0" err="1" smtClean="0"/>
              <a:t>upon</a:t>
            </a:r>
            <a:r>
              <a:rPr lang="hu-HU" sz="1600" dirty="0" smtClean="0"/>
              <a:t> </a:t>
            </a:r>
            <a:r>
              <a:rPr lang="hu-HU" sz="1600" dirty="0" err="1" smtClean="0"/>
              <a:t>your</a:t>
            </a:r>
            <a:r>
              <a:rPr lang="hu-HU" sz="1600" dirty="0" smtClean="0"/>
              <a:t> </a:t>
            </a:r>
            <a:r>
              <a:rPr lang="hu-HU" sz="1600" dirty="0" err="1" smtClean="0"/>
              <a:t>arrival</a:t>
            </a:r>
            <a:r>
              <a:rPr lang="hu-HU" sz="1600" dirty="0" smtClean="0"/>
              <a:t>)</a:t>
            </a:r>
            <a:endParaRPr lang="en-US" sz="16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1600" dirty="0" err="1" smtClean="0"/>
              <a:t>Acco</a:t>
            </a:r>
            <a:r>
              <a:rPr lang="hu-HU" sz="1600" dirty="0" smtClean="0"/>
              <a:t>m</a:t>
            </a:r>
            <a:r>
              <a:rPr lang="en-US" sz="1600" dirty="0" err="1" smtClean="0"/>
              <a:t>modation</a:t>
            </a:r>
            <a:r>
              <a:rPr lang="en-US" sz="1600" dirty="0" smtClean="0"/>
              <a:t> </a:t>
            </a:r>
            <a:r>
              <a:rPr lang="en-US" sz="1600" dirty="0"/>
              <a:t>sheet </a:t>
            </a:r>
            <a:r>
              <a:rPr lang="hu-HU" sz="1600" dirty="0" smtClean="0"/>
              <a:t>+ </a:t>
            </a:r>
            <a:r>
              <a:rPr lang="hu-HU" sz="1600" dirty="0" err="1" smtClean="0"/>
              <a:t>Reservation</a:t>
            </a:r>
            <a:r>
              <a:rPr lang="hu-HU" sz="1600" dirty="0" smtClean="0"/>
              <a:t> </a:t>
            </a:r>
            <a:r>
              <a:rPr lang="hu-HU" sz="1600" dirty="0" err="1" smtClean="0"/>
              <a:t>confirmation</a:t>
            </a:r>
            <a:r>
              <a:rPr lang="hu-HU" sz="1600" dirty="0" smtClean="0"/>
              <a:t> </a:t>
            </a:r>
            <a:r>
              <a:rPr lang="en-US" sz="1600" dirty="0" smtClean="0"/>
              <a:t>(issued </a:t>
            </a:r>
            <a:r>
              <a:rPr lang="en-US" sz="1600" dirty="0"/>
              <a:t>by the </a:t>
            </a:r>
            <a:r>
              <a:rPr lang="en-US" sz="1600" dirty="0" smtClean="0"/>
              <a:t>dorm </a:t>
            </a:r>
            <a:r>
              <a:rPr lang="en-US" sz="1600" dirty="0"/>
              <a:t>coordinator or by the owner of the flat you rent); if you rent a flat or </a:t>
            </a:r>
            <a:r>
              <a:rPr lang="en-US" sz="1600" dirty="0" smtClean="0"/>
              <a:t>room</a:t>
            </a:r>
            <a:r>
              <a:rPr lang="hu-HU" sz="1600" dirty="0" smtClean="0"/>
              <a:t>:</a:t>
            </a:r>
            <a:r>
              <a:rPr lang="en-US" sz="1600" dirty="0" smtClean="0"/>
              <a:t> </a:t>
            </a:r>
            <a:r>
              <a:rPr lang="hu-HU" sz="1600" dirty="0" smtClean="0"/>
              <a:t>L</a:t>
            </a:r>
            <a:r>
              <a:rPr lang="en-US" sz="1600" dirty="0" smtClean="0"/>
              <a:t>ease </a:t>
            </a:r>
            <a:r>
              <a:rPr lang="en-US" sz="1600" dirty="0" smtClean="0"/>
              <a:t>contract</a:t>
            </a:r>
            <a:endParaRPr lang="en-US" sz="16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1600" dirty="0" smtClean="0"/>
              <a:t>DATA </a:t>
            </a:r>
            <a:r>
              <a:rPr lang="en-US" sz="1600" dirty="0"/>
              <a:t>SHEET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600" dirty="0" smtClean="0"/>
              <a:t>1 </a:t>
            </a:r>
            <a:r>
              <a:rPr lang="en-US" sz="1600" dirty="0"/>
              <a:t>passport-size </a:t>
            </a:r>
            <a:r>
              <a:rPr lang="en-US" sz="1600" dirty="0" smtClean="0"/>
              <a:t>photo</a:t>
            </a:r>
            <a:endParaRPr lang="hu-HU" sz="16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hu-HU" sz="1600" dirty="0" err="1" smtClean="0"/>
              <a:t>Police</a:t>
            </a:r>
            <a:r>
              <a:rPr lang="hu-HU" sz="1600" dirty="0" smtClean="0"/>
              <a:t> </a:t>
            </a:r>
            <a:r>
              <a:rPr lang="hu-HU" sz="1600" dirty="0" err="1" smtClean="0"/>
              <a:t>clearance</a:t>
            </a:r>
            <a:r>
              <a:rPr lang="hu-HU" sz="1600" dirty="0" smtClean="0"/>
              <a:t> </a:t>
            </a:r>
            <a:r>
              <a:rPr lang="hu-HU" sz="1600" dirty="0" err="1" smtClean="0"/>
              <a:t>document</a:t>
            </a:r>
            <a:r>
              <a:rPr lang="hu-HU" sz="1600" dirty="0" smtClean="0"/>
              <a:t>, </a:t>
            </a:r>
            <a:r>
              <a:rPr lang="hu-HU" sz="1600" dirty="0" err="1" smtClean="0"/>
              <a:t>that</a:t>
            </a:r>
            <a:r>
              <a:rPr lang="hu-HU" sz="1600" dirty="0" smtClean="0"/>
              <a:t> is,</a:t>
            </a:r>
            <a:r>
              <a:rPr lang="en-GB" sz="1600" dirty="0" smtClean="0"/>
              <a:t> </a:t>
            </a:r>
            <a:r>
              <a:rPr lang="en-GB" sz="1600" dirty="0"/>
              <a:t>your release certificate which shows when your quarantine period </a:t>
            </a:r>
            <a:r>
              <a:rPr lang="en-GB" sz="1600" dirty="0" smtClean="0"/>
              <a:t>terminates</a:t>
            </a:r>
            <a:endParaRPr lang="hu-HU" sz="16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GB" sz="1600" dirty="0" smtClean="0"/>
              <a:t>Authorization</a:t>
            </a:r>
            <a:endParaRPr lang="hu-HU" sz="16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GB" sz="1600" dirty="0" smtClean="0"/>
              <a:t>A </a:t>
            </a:r>
            <a:r>
              <a:rPr lang="en-GB" sz="1600" dirty="0"/>
              <a:t>copy of your Letter of Award form </a:t>
            </a:r>
            <a:r>
              <a:rPr lang="en-GB" sz="1600" dirty="0" smtClean="0"/>
              <a:t>TPF</a:t>
            </a:r>
            <a:endParaRPr lang="hu-HU" sz="16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GB" sz="1600" dirty="0" smtClean="0"/>
              <a:t>A </a:t>
            </a:r>
            <a:r>
              <a:rPr lang="en-GB" sz="1600" dirty="0"/>
              <a:t>copy of your Letter of Acceptance from MATE</a:t>
            </a:r>
            <a:endParaRPr lang="hu-HU" sz="1600" dirty="0"/>
          </a:p>
          <a:p>
            <a:pPr>
              <a:buFont typeface="Courier New" panose="02070309020205020404" pitchFamily="49" charset="0"/>
              <a:buChar char="o"/>
            </a:pPr>
            <a:endParaRPr lang="en-US" sz="1600" dirty="0"/>
          </a:p>
          <a:p>
            <a:endParaRPr lang="hu-HU" sz="1600" dirty="0" smtClean="0"/>
          </a:p>
        </p:txBody>
      </p:sp>
      <p:sp>
        <p:nvSpPr>
          <p:cNvPr id="6" name="Téglalap 5"/>
          <p:cNvSpPr/>
          <p:nvPr/>
        </p:nvSpPr>
        <p:spPr>
          <a:xfrm>
            <a:off x="601363" y="59492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Your residence permit is valid for max. 2 years</a:t>
            </a:r>
          </a:p>
          <a:p>
            <a:r>
              <a:rPr lang="en-GB" b="1" dirty="0" smtClean="0"/>
              <a:t>Extension – min. 1.5 months before its expiry</a:t>
            </a:r>
            <a:endParaRPr lang="en-GB" b="1" dirty="0"/>
          </a:p>
        </p:txBody>
      </p:sp>
      <p:pic>
        <p:nvPicPr>
          <p:cNvPr id="5" name="Google Shape;103;p19"/>
          <p:cNvPicPr preferRelativeResize="0"/>
          <p:nvPr/>
        </p:nvPicPr>
        <p:blipFill rotWithShape="1">
          <a:blip r:embed="rId2">
            <a:alphaModFix/>
          </a:blip>
          <a:srcRect l="22208" t="-1" b="-1281"/>
          <a:stretch/>
        </p:blipFill>
        <p:spPr>
          <a:xfrm>
            <a:off x="9899" y="883709"/>
            <a:ext cx="5774726" cy="7765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33919" y="954958"/>
            <a:ext cx="4906888" cy="634082"/>
          </a:xfrm>
        </p:spPr>
        <p:txBody>
          <a:bodyPr>
            <a:normAutofit/>
          </a:bodyPr>
          <a:lstStyle/>
          <a:p>
            <a:r>
              <a:rPr lang="hu-HU" sz="3200" dirty="0" smtClean="0">
                <a:solidFill>
                  <a:schemeClr val="bg1"/>
                </a:solidFill>
              </a:rPr>
              <a:t>RESIDENCE PERMIT</a:t>
            </a:r>
            <a:endParaRPr lang="hu-HU" sz="3200" dirty="0">
              <a:solidFill>
                <a:schemeClr val="bg1"/>
              </a:solidFill>
            </a:endParaRP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2" b="25772"/>
          <a:stretch/>
        </p:blipFill>
        <p:spPr>
          <a:xfrm>
            <a:off x="6065520" y="857250"/>
            <a:ext cx="1706880" cy="80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65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1077586"/>
            <a:ext cx="4474840" cy="634082"/>
          </a:xfrm>
        </p:spPr>
        <p:txBody>
          <a:bodyPr>
            <a:normAutofit fontScale="90000"/>
          </a:bodyPr>
          <a:lstStyle/>
          <a:p>
            <a:r>
              <a:rPr lang="hu-HU" dirty="0">
                <a:solidFill>
                  <a:schemeClr val="bg1"/>
                </a:solidFill>
              </a:rPr>
              <a:t>RESIDENCE PERMIT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251520" y="920624"/>
            <a:ext cx="864096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b="1" dirty="0" smtClean="0"/>
          </a:p>
          <a:p>
            <a:r>
              <a:rPr lang="en-US" b="1" dirty="0" smtClean="0"/>
              <a:t>IF </a:t>
            </a:r>
            <a:r>
              <a:rPr lang="en-US" b="1" dirty="0"/>
              <a:t>YOU ARE NOT SUBJECT TO VISA </a:t>
            </a:r>
            <a:r>
              <a:rPr lang="en-US" dirty="0"/>
              <a:t>: </a:t>
            </a:r>
            <a:r>
              <a:rPr lang="en-US" dirty="0" err="1"/>
              <a:t>EnterHungary</a:t>
            </a:r>
            <a:r>
              <a:rPr lang="en-US" dirty="0"/>
              <a:t> surface at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hlinkClick r:id="rId2"/>
              </a:rPr>
              <a:t>https://enterhungary.gov.hu/eh/?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en</a:t>
            </a:r>
            <a:r>
              <a:rPr lang="hu-H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  <a:p>
            <a:endParaRPr lang="hu-HU" dirty="0" smtClean="0"/>
          </a:p>
          <a:p>
            <a:r>
              <a:rPr lang="en-US" b="1" dirty="0" smtClean="0"/>
              <a:t>Documents </a:t>
            </a:r>
            <a:r>
              <a:rPr lang="en-US" b="1" dirty="0"/>
              <a:t>to be submitted</a:t>
            </a:r>
            <a:r>
              <a:rPr lang="en-US" dirty="0"/>
              <a:t>:</a:t>
            </a:r>
          </a:p>
          <a:p>
            <a:r>
              <a:rPr lang="hu-HU" dirty="0" smtClean="0"/>
              <a:t>- </a:t>
            </a:r>
            <a:r>
              <a:rPr lang="en-US" dirty="0" smtClean="0"/>
              <a:t>Application </a:t>
            </a:r>
            <a:r>
              <a:rPr lang="en-US" dirty="0"/>
              <a:t>form downloadable from </a:t>
            </a:r>
            <a:r>
              <a:rPr lang="hu-HU" dirty="0" err="1" smtClean="0"/>
              <a:t>our</a:t>
            </a:r>
            <a:r>
              <a:rPr lang="hu-HU" dirty="0" smtClean="0"/>
              <a:t> </a:t>
            </a:r>
            <a:r>
              <a:rPr lang="en-US" dirty="0" smtClean="0"/>
              <a:t>website </a:t>
            </a:r>
            <a:r>
              <a:rPr lang="hu-HU" dirty="0" smtClean="0"/>
              <a:t>/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Immigration </a:t>
            </a:r>
            <a:r>
              <a:rPr lang="en-US" dirty="0" smtClean="0"/>
              <a:t>Office</a:t>
            </a:r>
            <a:endParaRPr lang="hu-HU" dirty="0" smtClean="0"/>
          </a:p>
          <a:p>
            <a:r>
              <a:rPr lang="hu-HU" dirty="0" smtClean="0"/>
              <a:t>- Appendix 14</a:t>
            </a:r>
            <a:endParaRPr lang="en-US" dirty="0"/>
          </a:p>
          <a:p>
            <a:r>
              <a:rPr lang="en-US" dirty="0"/>
              <a:t>- 1 passport size photo</a:t>
            </a:r>
          </a:p>
          <a:p>
            <a:r>
              <a:rPr lang="en-US" dirty="0"/>
              <a:t>- </a:t>
            </a:r>
            <a:r>
              <a:rPr lang="en-US" dirty="0" err="1" smtClean="0"/>
              <a:t>Accom</a:t>
            </a:r>
            <a:r>
              <a:rPr lang="hu-HU" dirty="0" smtClean="0"/>
              <a:t>m</a:t>
            </a:r>
            <a:r>
              <a:rPr lang="en-US" dirty="0" err="1" smtClean="0"/>
              <a:t>odation</a:t>
            </a:r>
            <a:r>
              <a:rPr lang="en-US" dirty="0" smtClean="0"/>
              <a:t> </a:t>
            </a:r>
            <a:r>
              <a:rPr lang="en-US" dirty="0"/>
              <a:t>sheet + Reservation Confirmation – from the owner of your flat or the international coordinator of the dormitory (Ms. </a:t>
            </a:r>
            <a:r>
              <a:rPr lang="hu-HU" dirty="0" smtClean="0"/>
              <a:t>Beáta Kárpáti </a:t>
            </a:r>
            <a:r>
              <a:rPr lang="en-US" dirty="0" smtClean="0"/>
              <a:t>if </a:t>
            </a:r>
            <a:r>
              <a:rPr lang="en-US" dirty="0"/>
              <a:t>you live in the dormitory on Gödöllő Campus)</a:t>
            </a:r>
          </a:p>
          <a:p>
            <a:r>
              <a:rPr lang="en-US" dirty="0"/>
              <a:t>- copy of passport and visa</a:t>
            </a:r>
          </a:p>
          <a:p>
            <a:r>
              <a:rPr lang="en-US" dirty="0"/>
              <a:t>- Letter of Admission (sent by </a:t>
            </a:r>
            <a:r>
              <a:rPr lang="hu-HU" dirty="0" smtClean="0"/>
              <a:t>MATE</a:t>
            </a:r>
            <a:r>
              <a:rPr lang="en-US" dirty="0" smtClean="0"/>
              <a:t> </a:t>
            </a:r>
            <a:r>
              <a:rPr lang="en-US" dirty="0"/>
              <a:t>via e-mail or post)</a:t>
            </a:r>
          </a:p>
          <a:p>
            <a:r>
              <a:rPr lang="hu-HU" dirty="0" smtClean="0"/>
              <a:t>- </a:t>
            </a:r>
            <a:r>
              <a:rPr lang="en-US" dirty="0" smtClean="0"/>
              <a:t>Student </a:t>
            </a:r>
            <a:r>
              <a:rPr lang="en-US" dirty="0"/>
              <a:t>status certificate (in Hungarian) – from </a:t>
            </a:r>
            <a:r>
              <a:rPr lang="hu-HU" dirty="0" smtClean="0"/>
              <a:t>MATE</a:t>
            </a:r>
            <a:r>
              <a:rPr lang="en-US" dirty="0" smtClean="0"/>
              <a:t> Registrar’s Office</a:t>
            </a:r>
            <a:endParaRPr lang="en-US" dirty="0"/>
          </a:p>
          <a:p>
            <a:r>
              <a:rPr lang="hu-HU" b="1" i="1" dirty="0"/>
              <a:t>I</a:t>
            </a:r>
            <a:r>
              <a:rPr lang="en-US" b="1" i="1" dirty="0" smtClean="0"/>
              <a:t>f </a:t>
            </a:r>
            <a:r>
              <a:rPr lang="en-US" b="1" i="1" dirty="0"/>
              <a:t>you are a scholarship holder:</a:t>
            </a:r>
          </a:p>
          <a:p>
            <a:r>
              <a:rPr lang="en-US" dirty="0"/>
              <a:t>- Letter of Award if you are a </a:t>
            </a:r>
            <a:r>
              <a:rPr lang="en-US" dirty="0" smtClean="0"/>
              <a:t>scholar</a:t>
            </a:r>
            <a:r>
              <a:rPr lang="hu-HU" dirty="0" smtClean="0"/>
              <a:t>s</a:t>
            </a:r>
            <a:r>
              <a:rPr lang="en-US" dirty="0" smtClean="0"/>
              <a:t>hip </a:t>
            </a:r>
            <a:r>
              <a:rPr lang="en-US" dirty="0"/>
              <a:t>holder (e.g. SH: from TEMPUS, FAO: from Ministry of Agriculture )</a:t>
            </a:r>
          </a:p>
          <a:p>
            <a:r>
              <a:rPr lang="hu-HU" b="1" i="1" dirty="0"/>
              <a:t>I</a:t>
            </a:r>
            <a:r>
              <a:rPr lang="en-US" b="1" i="1" dirty="0" smtClean="0"/>
              <a:t>f </a:t>
            </a:r>
            <a:r>
              <a:rPr lang="en-US" b="1" i="1" dirty="0"/>
              <a:t>you are a self-financing student:</a:t>
            </a:r>
          </a:p>
          <a:p>
            <a:r>
              <a:rPr lang="en-US" dirty="0"/>
              <a:t>- bank statement proving that you have enough money to live in Hungary</a:t>
            </a:r>
          </a:p>
          <a:p>
            <a:r>
              <a:rPr lang="en-US" dirty="0"/>
              <a:t>- health insurance</a:t>
            </a:r>
          </a:p>
        </p:txBody>
      </p:sp>
      <p:pic>
        <p:nvPicPr>
          <p:cNvPr id="4" name="Google Shape;103;p19"/>
          <p:cNvPicPr preferRelativeResize="0"/>
          <p:nvPr/>
        </p:nvPicPr>
        <p:blipFill rotWithShape="1">
          <a:blip r:embed="rId3">
            <a:alphaModFix/>
          </a:blip>
          <a:srcRect l="22208" t="-1" b="-1281"/>
          <a:stretch/>
        </p:blipFill>
        <p:spPr>
          <a:xfrm>
            <a:off x="-35732" y="223078"/>
            <a:ext cx="5774726" cy="77658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ím 1"/>
          <p:cNvSpPr txBox="1">
            <a:spLocks/>
          </p:cNvSpPr>
          <p:nvPr/>
        </p:nvSpPr>
        <p:spPr>
          <a:xfrm>
            <a:off x="395536" y="355089"/>
            <a:ext cx="490688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200" dirty="0" smtClean="0">
                <a:solidFill>
                  <a:schemeClr val="bg1"/>
                </a:solidFill>
              </a:rPr>
              <a:t>RESIDENCE PERMIT 2</a:t>
            </a:r>
            <a:endParaRPr lang="hu-HU" sz="3200" dirty="0">
              <a:solidFill>
                <a:schemeClr val="bg1"/>
              </a:solidFill>
            </a:endParaRP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2" b="25772"/>
          <a:stretch/>
        </p:blipFill>
        <p:spPr>
          <a:xfrm>
            <a:off x="6660232" y="215421"/>
            <a:ext cx="1706880" cy="80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2092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03;p19"/>
          <p:cNvPicPr preferRelativeResize="0"/>
          <p:nvPr/>
        </p:nvPicPr>
        <p:blipFill rotWithShape="1">
          <a:blip r:embed="rId2">
            <a:alphaModFix/>
          </a:blip>
          <a:srcRect l="22208" t="-1" b="-1281"/>
          <a:stretch/>
        </p:blipFill>
        <p:spPr>
          <a:xfrm>
            <a:off x="23038" y="620688"/>
            <a:ext cx="5774726" cy="77658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251520" y="718515"/>
            <a:ext cx="5040560" cy="580926"/>
          </a:xfrm>
        </p:spPr>
        <p:txBody>
          <a:bodyPr>
            <a:normAutofit/>
          </a:bodyPr>
          <a:lstStyle/>
          <a:p>
            <a:r>
              <a:rPr lang="hu-HU" sz="3200" dirty="0" smtClean="0">
                <a:solidFill>
                  <a:schemeClr val="bg1"/>
                </a:solidFill>
              </a:rPr>
              <a:t>Public Health </a:t>
            </a:r>
            <a:r>
              <a:rPr lang="hu-HU" sz="3200" dirty="0" err="1" smtClean="0">
                <a:solidFill>
                  <a:schemeClr val="bg1"/>
                </a:solidFill>
              </a:rPr>
              <a:t>Insurance</a:t>
            </a:r>
            <a:r>
              <a:rPr lang="hu-HU" sz="3200" dirty="0" smtClean="0">
                <a:solidFill>
                  <a:schemeClr val="bg1"/>
                </a:solidFill>
              </a:rPr>
              <a:t> - </a:t>
            </a:r>
            <a:r>
              <a:rPr lang="hu-HU" sz="3200" dirty="0" smtClean="0">
                <a:solidFill>
                  <a:schemeClr val="bg1"/>
                </a:solidFill>
              </a:rPr>
              <a:t>TAJ</a:t>
            </a:r>
            <a:endParaRPr lang="hu-HU" sz="3200" dirty="0">
              <a:solidFill>
                <a:schemeClr val="bg1"/>
              </a:solidFill>
            </a:endParaRPr>
          </a:p>
        </p:txBody>
      </p:sp>
      <p:sp>
        <p:nvSpPr>
          <p:cNvPr id="6" name="Cím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200" dirty="0" smtClean="0">
                <a:solidFill>
                  <a:schemeClr val="bg1"/>
                </a:solidFill>
              </a:rPr>
              <a:t>RESIDENCE PERMIT</a:t>
            </a:r>
            <a:endParaRPr lang="hu-HU" sz="3200" dirty="0">
              <a:solidFill>
                <a:schemeClr val="bg1"/>
              </a:solidFill>
            </a:endParaRPr>
          </a:p>
        </p:txBody>
      </p:sp>
      <p:sp>
        <p:nvSpPr>
          <p:cNvPr id="8" name="Tartalom helye 2"/>
          <p:cNvSpPr txBox="1">
            <a:spLocks/>
          </p:cNvSpPr>
          <p:nvPr/>
        </p:nvSpPr>
        <p:spPr>
          <a:xfrm>
            <a:off x="683568" y="1626686"/>
            <a:ext cx="7920880" cy="45386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800" b="1" dirty="0" err="1"/>
              <a:t>Your</a:t>
            </a:r>
            <a:r>
              <a:rPr lang="hu-HU" sz="2800" b="1" dirty="0"/>
              <a:t> </a:t>
            </a:r>
            <a:r>
              <a:rPr lang="hu-HU" sz="2800" b="1" dirty="0" err="1"/>
              <a:t>coordinator</a:t>
            </a:r>
            <a:r>
              <a:rPr lang="hu-HU" sz="2800" b="1" dirty="0"/>
              <a:t> </a:t>
            </a:r>
            <a:r>
              <a:rPr lang="hu-HU" sz="2800" b="1" dirty="0" err="1"/>
              <a:t>arranges</a:t>
            </a:r>
            <a:r>
              <a:rPr lang="hu-HU" sz="2800" b="1" dirty="0"/>
              <a:t> </a:t>
            </a:r>
            <a:r>
              <a:rPr lang="hu-HU" sz="2800" b="1" dirty="0" err="1"/>
              <a:t>your</a:t>
            </a:r>
            <a:r>
              <a:rPr lang="hu-HU" sz="2800" b="1" dirty="0"/>
              <a:t> </a:t>
            </a:r>
            <a:r>
              <a:rPr lang="hu-HU" sz="2800" b="1" dirty="0" err="1"/>
              <a:t>application</a:t>
            </a:r>
            <a:r>
              <a:rPr lang="hu-HU" sz="2800" b="1" dirty="0"/>
              <a:t> </a:t>
            </a:r>
            <a:r>
              <a:rPr lang="hu-HU" sz="2800" dirty="0" err="1"/>
              <a:t>for</a:t>
            </a:r>
            <a:r>
              <a:rPr lang="hu-HU" sz="2800" dirty="0"/>
              <a:t> </a:t>
            </a:r>
            <a:r>
              <a:rPr lang="hu-HU" sz="2800" dirty="0" smtClean="0"/>
              <a:t>a </a:t>
            </a:r>
            <a:r>
              <a:rPr lang="hu-HU" sz="2800" dirty="0"/>
              <a:t>TAJ </a:t>
            </a:r>
            <a:r>
              <a:rPr lang="hu-HU" sz="2800" dirty="0" err="1"/>
              <a:t>number</a:t>
            </a:r>
            <a:r>
              <a:rPr lang="hu-HU" sz="2800" dirty="0"/>
              <a:t> and </a:t>
            </a:r>
            <a:r>
              <a:rPr lang="hu-HU" sz="2800" dirty="0" err="1"/>
              <a:t>you</a:t>
            </a:r>
            <a:r>
              <a:rPr lang="hu-HU" sz="2800" dirty="0"/>
              <a:t> </a:t>
            </a:r>
            <a:r>
              <a:rPr lang="hu-HU" sz="2800" dirty="0" err="1"/>
              <a:t>will</a:t>
            </a:r>
            <a:r>
              <a:rPr lang="hu-HU" sz="2800" dirty="0"/>
              <a:t> be </a:t>
            </a:r>
            <a:r>
              <a:rPr lang="hu-HU" sz="2800" dirty="0" err="1"/>
              <a:t>informed</a:t>
            </a:r>
            <a:r>
              <a:rPr lang="hu-HU" sz="2800" dirty="0"/>
              <a:t> in an </a:t>
            </a:r>
            <a:r>
              <a:rPr lang="hu-HU" sz="2800" dirty="0" smtClean="0"/>
              <a:t>email </a:t>
            </a:r>
            <a:r>
              <a:rPr lang="hu-HU" sz="2800" dirty="0" err="1" smtClean="0"/>
              <a:t>about</a:t>
            </a:r>
            <a:endParaRPr lang="hu-HU" sz="2800" dirty="0" smtClean="0"/>
          </a:p>
          <a:p>
            <a:r>
              <a:rPr lang="hu-HU" sz="2400" dirty="0" err="1" smtClean="0"/>
              <a:t>what</a:t>
            </a:r>
            <a:r>
              <a:rPr lang="hu-HU" sz="2400" dirty="0" smtClean="0"/>
              <a:t> </a:t>
            </a:r>
            <a:r>
              <a:rPr lang="hu-HU" sz="2400" dirty="0" err="1" smtClean="0"/>
              <a:t>your</a:t>
            </a:r>
            <a:r>
              <a:rPr lang="hu-HU" sz="2400" dirty="0" smtClean="0"/>
              <a:t> </a:t>
            </a:r>
            <a:r>
              <a:rPr lang="hu-HU" sz="2400" dirty="0" err="1" smtClean="0"/>
              <a:t>number</a:t>
            </a:r>
            <a:r>
              <a:rPr lang="hu-HU" sz="2400" dirty="0" smtClean="0"/>
              <a:t> is</a:t>
            </a:r>
          </a:p>
          <a:p>
            <a:r>
              <a:rPr lang="hu-HU" sz="2400" dirty="0" err="1"/>
              <a:t>w</a:t>
            </a:r>
            <a:r>
              <a:rPr lang="hu-HU" sz="2400" dirty="0" err="1" smtClean="0"/>
              <a:t>hen</a:t>
            </a:r>
            <a:r>
              <a:rPr lang="hu-HU" sz="2400" dirty="0" smtClean="0"/>
              <a:t> </a:t>
            </a:r>
            <a:r>
              <a:rPr lang="hu-HU" sz="2400" dirty="0" err="1" smtClean="0"/>
              <a:t>your</a:t>
            </a:r>
            <a:r>
              <a:rPr lang="hu-HU" sz="2400" dirty="0" smtClean="0"/>
              <a:t> </a:t>
            </a:r>
            <a:r>
              <a:rPr lang="hu-HU" sz="2400" dirty="0" err="1" smtClean="0"/>
              <a:t>card</a:t>
            </a:r>
            <a:r>
              <a:rPr lang="hu-HU" sz="2400" dirty="0" smtClean="0"/>
              <a:t> is </a:t>
            </a:r>
            <a:r>
              <a:rPr lang="hu-HU" sz="2400" dirty="0" err="1" smtClean="0"/>
              <a:t>available</a:t>
            </a:r>
            <a:r>
              <a:rPr lang="hu-HU" sz="2400" dirty="0" smtClean="0"/>
              <a:t> in IR Office</a:t>
            </a:r>
          </a:p>
          <a:p>
            <a:pPr marL="0" indent="0">
              <a:buNone/>
            </a:pPr>
            <a:r>
              <a:rPr lang="hu-HU" sz="2800" b="1" dirty="0" err="1" smtClean="0"/>
              <a:t>Checklist</a:t>
            </a:r>
            <a:r>
              <a:rPr lang="hu-HU" sz="2800" b="1" dirty="0" smtClean="0"/>
              <a:t>:</a:t>
            </a:r>
          </a:p>
          <a:p>
            <a:pPr lvl="0"/>
            <a:r>
              <a:rPr lang="en-GB" sz="2400" dirty="0"/>
              <a:t>Copy of </a:t>
            </a:r>
            <a:r>
              <a:rPr lang="en-GB" sz="2400" b="1" dirty="0" smtClean="0"/>
              <a:t>a</a:t>
            </a:r>
            <a:r>
              <a:rPr lang="hu-HU" sz="2400" b="1" dirty="0" err="1" smtClean="0"/>
              <a:t>ddress</a:t>
            </a:r>
            <a:r>
              <a:rPr lang="hu-HU" sz="2400" b="1" dirty="0" smtClean="0"/>
              <a:t> </a:t>
            </a:r>
            <a:r>
              <a:rPr lang="en-GB" sz="2400" b="1" dirty="0" smtClean="0"/>
              <a:t>card</a:t>
            </a:r>
            <a:r>
              <a:rPr lang="en-GB" sz="2400" dirty="0" smtClean="0"/>
              <a:t> </a:t>
            </a:r>
            <a:r>
              <a:rPr lang="en-GB" sz="2400" dirty="0"/>
              <a:t>stamped by the Immigration </a:t>
            </a:r>
            <a:r>
              <a:rPr lang="en-GB" sz="2400" dirty="0" smtClean="0"/>
              <a:t>Office</a:t>
            </a:r>
            <a:r>
              <a:rPr lang="hu-HU" sz="2400" dirty="0" smtClean="0"/>
              <a:t>, </a:t>
            </a:r>
            <a:r>
              <a:rPr lang="en-GB" sz="2400" b="1" dirty="0" smtClean="0"/>
              <a:t>residence permit</a:t>
            </a:r>
            <a:r>
              <a:rPr lang="hu-HU" sz="2400" b="1" dirty="0" smtClean="0"/>
              <a:t> </a:t>
            </a:r>
            <a:r>
              <a:rPr lang="hu-HU" sz="2400" dirty="0" smtClean="0"/>
              <a:t>and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passport</a:t>
            </a:r>
            <a:endParaRPr lang="hu-HU" sz="2400" dirty="0"/>
          </a:p>
          <a:p>
            <a:pPr lvl="0"/>
            <a:r>
              <a:rPr lang="en-GB" sz="2400" b="1" dirty="0" smtClean="0"/>
              <a:t>student </a:t>
            </a:r>
            <a:r>
              <a:rPr lang="en-GB" sz="2400" b="1" dirty="0"/>
              <a:t>status certificate issued within 30 days</a:t>
            </a:r>
            <a:endParaRPr lang="hu-HU" sz="2400" dirty="0"/>
          </a:p>
          <a:p>
            <a:pPr lvl="0"/>
            <a:r>
              <a:rPr lang="en-GB" sz="2400" b="1" dirty="0"/>
              <a:t>authorization</a:t>
            </a:r>
            <a:endParaRPr lang="hu-HU" sz="2400" dirty="0"/>
          </a:p>
          <a:p>
            <a:pPr lvl="0"/>
            <a:r>
              <a:rPr lang="en-GB" sz="2400" b="1" dirty="0"/>
              <a:t>application form</a:t>
            </a:r>
            <a:endParaRPr lang="hu-HU" sz="2400" dirty="0"/>
          </a:p>
          <a:p>
            <a:pPr marL="0" indent="0">
              <a:buNone/>
            </a:pPr>
            <a:endParaRPr lang="en-US" sz="3000" dirty="0"/>
          </a:p>
          <a:p>
            <a:endParaRPr lang="hu-HU" sz="3000" dirty="0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2" b="25772"/>
          <a:stretch/>
        </p:blipFill>
        <p:spPr>
          <a:xfrm>
            <a:off x="6516216" y="537017"/>
            <a:ext cx="1706880" cy="80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7365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10586</TotalTime>
  <Words>1426</Words>
  <Application>Microsoft Office PowerPoint</Application>
  <PresentationFormat>Diavetítés a képernyőre (4:3 oldalarány)</PresentationFormat>
  <Paragraphs>184</Paragraphs>
  <Slides>21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7" baseType="lpstr">
      <vt:lpstr>Arial</vt:lpstr>
      <vt:lpstr>Calibri</vt:lpstr>
      <vt:lpstr>Courier New</vt:lpstr>
      <vt:lpstr>Helvetica Neue</vt:lpstr>
      <vt:lpstr>Wingdings</vt:lpstr>
      <vt:lpstr>Office-téma</vt:lpstr>
      <vt:lpstr>PowerPoint-bemutató</vt:lpstr>
      <vt:lpstr>NON-EDUCATIONAL ADMINISTRATIVE ISSUES https://uni-mate.hu/en/current-students/practical-matters  </vt:lpstr>
      <vt:lpstr>    Our official partner</vt:lpstr>
      <vt:lpstr>PowerPoint-bemutató</vt:lpstr>
      <vt:lpstr>PowerPoint-bemutató</vt:lpstr>
      <vt:lpstr>Welcome Pack</vt:lpstr>
      <vt:lpstr>RESIDENCE PERMIT</vt:lpstr>
      <vt:lpstr>RESIDENCE PERMIT</vt:lpstr>
      <vt:lpstr>Public Health Insurance - TAJ</vt:lpstr>
      <vt:lpstr>Private Health Insurance - UNION</vt:lpstr>
      <vt:lpstr>TAX number</vt:lpstr>
      <vt:lpstr>Student ID  </vt:lpstr>
      <vt:lpstr>Student ID  </vt:lpstr>
      <vt:lpstr>Covid Vaccination </vt:lpstr>
      <vt:lpstr>Immunity card </vt:lpstr>
      <vt:lpstr>Immunity card </vt:lpstr>
      <vt:lpstr>Mandatory Medical Check-up </vt:lpstr>
      <vt:lpstr>Other important issues </vt:lpstr>
      <vt:lpstr>How to write effective emails </vt:lpstr>
      <vt:lpstr>How to write effective emails 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ADMINISTRATIVE ISSUES</dc:title>
  <dc:creator>Tassy Zsuzsanna</dc:creator>
  <cp:lastModifiedBy>Talláromné Czingili Judit</cp:lastModifiedBy>
  <cp:revision>74</cp:revision>
  <cp:lastPrinted>2017-09-06T17:03:30Z</cp:lastPrinted>
  <dcterms:created xsi:type="dcterms:W3CDTF">2017-09-06T09:56:57Z</dcterms:created>
  <dcterms:modified xsi:type="dcterms:W3CDTF">2021-09-10T03:06:21Z</dcterms:modified>
</cp:coreProperties>
</file>