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75" r:id="rId6"/>
    <p:sldId id="263" r:id="rId7"/>
    <p:sldId id="267" r:id="rId8"/>
    <p:sldId id="269" r:id="rId9"/>
    <p:sldId id="270" r:id="rId10"/>
    <p:sldId id="260" r:id="rId11"/>
    <p:sldId id="262" r:id="rId12"/>
    <p:sldId id="264" r:id="rId13"/>
    <p:sldId id="271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/>
    <p:restoredTop sz="93730"/>
  </p:normalViewPr>
  <p:slideViewPr>
    <p:cSldViewPr snapToGrid="0">
      <p:cViewPr varScale="1">
        <p:scale>
          <a:sx n="82" d="100"/>
          <a:sy n="82" d="100"/>
        </p:scale>
        <p:origin x="9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62" b="0" i="0" u="none" strike="noStrike" baseline="0" dirty="0">
                <a:effectLst/>
              </a:rPr>
              <a:t>Diagram n</a:t>
            </a:r>
            <a:r>
              <a:rPr lang="en-US" sz="1862" b="0" i="0" u="none" strike="noStrike" baseline="0" dirty="0">
                <a:effectLst/>
              </a:rPr>
              <a:t>eve</a:t>
            </a:r>
            <a:endParaRPr lang="cs-CZ" dirty="0"/>
          </a:p>
        </c:rich>
      </c:tx>
      <c:layout>
        <c:manualLayout>
          <c:xMode val="edge"/>
          <c:yMode val="edge"/>
          <c:x val="0.36646241006628238"/>
          <c:y val="1.1811920739221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1-470D-A6B0-1460B55B167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1-470D-A6B0-1460B55B167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B1-470D-A6B0-1460B55B1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56288"/>
        <c:axId val="134578560"/>
        <c:axId val="0"/>
      </c:bar3DChart>
      <c:catAx>
        <c:axId val="1345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578560"/>
        <c:crosses val="autoZero"/>
        <c:auto val="1"/>
        <c:lblAlgn val="ctr"/>
        <c:lblOffset val="100"/>
        <c:noMultiLvlLbl val="0"/>
      </c:catAx>
      <c:valAx>
        <c:axId val="1345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55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7342-ECBF-4538-A835-FCCC918DBA0F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15E18-FE83-4362-B546-65D2A132D2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2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9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65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7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6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3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1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82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2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3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11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5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2C46-C636-46E8-ABF2-EDBB741B232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3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1250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 </a:t>
            </a:r>
            <a:r>
              <a:rPr lang="en-US" sz="4000" dirty="0" err="1">
                <a:latin typeface="+mn-lt"/>
              </a:rPr>
              <a:t>projekt</a:t>
            </a:r>
            <a:r>
              <a:rPr lang="en-US" sz="4000" dirty="0">
                <a:latin typeface="+mn-lt"/>
              </a:rPr>
              <a:t> neve</a:t>
            </a:r>
            <a:endParaRPr lang="cs-CZ" sz="40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2465" y="3634154"/>
            <a:ext cx="11467070" cy="1243998"/>
          </a:xfrm>
        </p:spPr>
        <p:txBody>
          <a:bodyPr>
            <a:noAutofit/>
          </a:bodyPr>
          <a:lstStyle/>
          <a:p>
            <a:r>
              <a:rPr lang="hu-HU" sz="5400" dirty="0"/>
              <a:t>A V4 mezőgazdasági termelők képzése a környezetvédelem és a talajvíz technikáiról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524000" y="346712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3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Tartalomjegyzék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elementu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431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/>
              <a:t>Normál szöveg </a:t>
            </a:r>
            <a:r>
              <a:rPr lang="cs-CZ" sz="2400" dirty="0"/>
              <a:t>- </a:t>
            </a: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sem, </a:t>
            </a:r>
            <a:r>
              <a:rPr lang="cs-CZ" sz="2400" dirty="0" err="1"/>
              <a:t>ornare</a:t>
            </a:r>
            <a:r>
              <a:rPr lang="cs-CZ" sz="2400" dirty="0"/>
              <a:t> </a:t>
            </a:r>
            <a:r>
              <a:rPr lang="cs-CZ" sz="2400" dirty="0" err="1"/>
              <a:t>ac</a:t>
            </a:r>
            <a:r>
              <a:rPr lang="cs-CZ" sz="2400" dirty="0"/>
              <a:t>, </a:t>
            </a:r>
            <a:r>
              <a:rPr lang="cs-CZ" sz="2400" dirty="0" err="1"/>
              <a:t>nonummy</a:t>
            </a:r>
            <a:r>
              <a:rPr lang="cs-CZ" sz="2400" dirty="0"/>
              <a:t> non, </a:t>
            </a:r>
            <a:r>
              <a:rPr lang="cs-CZ" sz="2400" dirty="0" err="1"/>
              <a:t>lobortis</a:t>
            </a:r>
            <a:r>
              <a:rPr lang="cs-CZ" sz="2400" dirty="0"/>
              <a:t> a </a:t>
            </a:r>
            <a:r>
              <a:rPr lang="cs-CZ" sz="2400" dirty="0" err="1"/>
              <a:t>enim</a:t>
            </a:r>
            <a:r>
              <a:rPr lang="cs-CZ" sz="2400" dirty="0"/>
              <a:t>. </a:t>
            </a:r>
            <a:r>
              <a:rPr lang="cs-CZ" sz="2400" dirty="0" err="1"/>
              <a:t>Nunc</a:t>
            </a:r>
            <a:r>
              <a:rPr lang="cs-CZ" sz="2400" dirty="0"/>
              <a:t> </a:t>
            </a:r>
            <a:r>
              <a:rPr lang="cs-CZ" sz="2400" dirty="0" err="1"/>
              <a:t>auctor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id </a:t>
            </a:r>
            <a:r>
              <a:rPr lang="cs-CZ" sz="2400" dirty="0" err="1"/>
              <a:t>metus</a:t>
            </a:r>
            <a:r>
              <a:rPr lang="cs-CZ" sz="2400" dirty="0"/>
              <a:t> id </a:t>
            </a:r>
            <a:r>
              <a:rPr lang="cs-CZ" sz="2400" dirty="0" err="1"/>
              <a:t>velit</a:t>
            </a:r>
            <a:r>
              <a:rPr lang="cs-CZ" sz="2400" dirty="0"/>
              <a:t> </a:t>
            </a:r>
            <a:r>
              <a:rPr lang="cs-CZ" sz="2400" dirty="0" err="1"/>
              <a:t>ullamcorper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aptent</a:t>
            </a:r>
            <a:r>
              <a:rPr lang="cs-CZ" sz="2400" dirty="0"/>
              <a:t> </a:t>
            </a:r>
            <a:r>
              <a:rPr lang="cs-CZ" sz="2400" dirty="0" err="1"/>
              <a:t>taciti</a:t>
            </a:r>
            <a:r>
              <a:rPr lang="cs-CZ" sz="2400" dirty="0"/>
              <a:t> </a:t>
            </a:r>
            <a:r>
              <a:rPr lang="cs-CZ" sz="2400" dirty="0" err="1"/>
              <a:t>sociosqu</a:t>
            </a:r>
            <a:r>
              <a:rPr lang="cs-CZ" sz="2400" dirty="0"/>
              <a:t> ad </a:t>
            </a:r>
            <a:r>
              <a:rPr lang="cs-CZ" sz="2400" dirty="0" err="1"/>
              <a:t>litora</a:t>
            </a:r>
            <a:r>
              <a:rPr lang="cs-CZ" sz="2400" dirty="0"/>
              <a:t> </a:t>
            </a:r>
            <a:r>
              <a:rPr lang="cs-CZ" sz="2400" dirty="0" err="1"/>
              <a:t>torquent</a:t>
            </a:r>
            <a:r>
              <a:rPr lang="cs-CZ" sz="2400" dirty="0"/>
              <a:t> per </a:t>
            </a:r>
            <a:r>
              <a:rPr lang="cs-CZ" sz="2400" dirty="0" err="1"/>
              <a:t>conubia</a:t>
            </a:r>
            <a:r>
              <a:rPr lang="cs-CZ" sz="2400" dirty="0"/>
              <a:t> nostra, per </a:t>
            </a:r>
            <a:r>
              <a:rPr lang="cs-CZ" sz="2400" dirty="0" err="1"/>
              <a:t>inceptos</a:t>
            </a:r>
            <a:r>
              <a:rPr lang="cs-CZ" sz="2400" dirty="0"/>
              <a:t> </a:t>
            </a:r>
            <a:r>
              <a:rPr lang="cs-CZ" sz="2400" dirty="0" err="1"/>
              <a:t>hymenaeos</a:t>
            </a:r>
            <a:r>
              <a:rPr lang="cs-CZ" sz="2400" dirty="0"/>
              <a:t>.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accumsan</a:t>
            </a:r>
            <a:r>
              <a:rPr lang="cs-CZ" sz="2400" dirty="0"/>
              <a:t>, elit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 </a:t>
            </a:r>
            <a:r>
              <a:rPr lang="cs-CZ" sz="2400" dirty="0" err="1"/>
              <a:t>varius</a:t>
            </a:r>
            <a:r>
              <a:rPr lang="cs-CZ" sz="2400" dirty="0"/>
              <a:t> </a:t>
            </a:r>
            <a:r>
              <a:rPr lang="cs-CZ" sz="2400" dirty="0" err="1"/>
              <a:t>semper</a:t>
            </a:r>
            <a:r>
              <a:rPr lang="cs-CZ" sz="2400" dirty="0"/>
              <a:t>,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mauris</a:t>
            </a:r>
            <a:r>
              <a:rPr lang="cs-CZ" sz="2400" dirty="0"/>
              <a:t> </a:t>
            </a:r>
            <a:r>
              <a:rPr lang="cs-CZ" sz="2400" dirty="0" err="1"/>
              <a:t>mollis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, </a:t>
            </a:r>
            <a:r>
              <a:rPr lang="cs-CZ" sz="2400" dirty="0" err="1"/>
              <a:t>tempor</a:t>
            </a:r>
            <a:r>
              <a:rPr lang="cs-CZ" sz="2400" dirty="0"/>
              <a:t> </a:t>
            </a:r>
            <a:r>
              <a:rPr lang="cs-CZ" sz="2400" dirty="0" err="1"/>
              <a:t>suscipit</a:t>
            </a:r>
            <a:r>
              <a:rPr lang="cs-CZ" sz="2400" dirty="0"/>
              <a:t> </a:t>
            </a:r>
            <a:r>
              <a:rPr lang="cs-CZ" sz="2400" dirty="0" err="1"/>
              <a:t>diam</a:t>
            </a:r>
            <a:r>
              <a:rPr lang="cs-CZ" sz="2400" dirty="0"/>
              <a:t> </a:t>
            </a:r>
            <a:r>
              <a:rPr lang="cs-CZ" sz="2400" dirty="0" err="1"/>
              <a:t>nulla</a:t>
            </a:r>
            <a:r>
              <a:rPr lang="cs-CZ" sz="2400" dirty="0"/>
              <a:t> vel </a:t>
            </a:r>
            <a:r>
              <a:rPr lang="cs-CZ" sz="2400" dirty="0" err="1"/>
              <a:t>leo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aute </a:t>
            </a:r>
            <a:r>
              <a:rPr lang="cs-CZ" sz="2400" dirty="0" err="1"/>
              <a:t>irure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in </a:t>
            </a:r>
            <a:r>
              <a:rPr lang="cs-CZ" sz="2400" dirty="0" err="1"/>
              <a:t>reprehenderit</a:t>
            </a:r>
            <a:r>
              <a:rPr lang="cs-CZ" sz="2400" dirty="0"/>
              <a:t> in </a:t>
            </a:r>
            <a:r>
              <a:rPr lang="cs-CZ" sz="2400" dirty="0" err="1"/>
              <a:t>voluptate</a:t>
            </a:r>
            <a:r>
              <a:rPr lang="cs-CZ" sz="2400" dirty="0"/>
              <a:t> </a:t>
            </a:r>
            <a:r>
              <a:rPr lang="cs-CZ" sz="2400" dirty="0" err="1"/>
              <a:t>velit</a:t>
            </a:r>
            <a:r>
              <a:rPr lang="cs-CZ" sz="2400" dirty="0"/>
              <a:t> </a:t>
            </a:r>
            <a:r>
              <a:rPr lang="cs-CZ" sz="2400" dirty="0" err="1"/>
              <a:t>esse</a:t>
            </a:r>
            <a:r>
              <a:rPr lang="cs-CZ" sz="2400" dirty="0"/>
              <a:t> </a:t>
            </a:r>
            <a:r>
              <a:rPr lang="cs-CZ" sz="2400" dirty="0" err="1"/>
              <a:t>cillum</a:t>
            </a:r>
            <a:r>
              <a:rPr lang="cs-CZ" sz="2400" dirty="0"/>
              <a:t> </a:t>
            </a:r>
            <a:r>
              <a:rPr lang="cs-CZ" sz="2400" dirty="0" err="1"/>
              <a:t>dolore</a:t>
            </a:r>
            <a:r>
              <a:rPr lang="cs-CZ" sz="2400" dirty="0"/>
              <a:t> </a:t>
            </a:r>
            <a:r>
              <a:rPr lang="cs-CZ" sz="2400" dirty="0" err="1"/>
              <a:t>eu</a:t>
            </a:r>
            <a:r>
              <a:rPr lang="cs-CZ" sz="2400" dirty="0"/>
              <a:t> </a:t>
            </a:r>
            <a:r>
              <a:rPr lang="cs-CZ" sz="2400" dirty="0" err="1"/>
              <a:t>fugiat</a:t>
            </a:r>
            <a:r>
              <a:rPr lang="cs-CZ" sz="2400" dirty="0"/>
              <a:t>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pariatur</a:t>
            </a:r>
            <a:r>
              <a:rPr lang="cs-CZ" sz="2400" dirty="0"/>
              <a:t>. </a:t>
            </a:r>
            <a:r>
              <a:rPr lang="cs-CZ" sz="2400" dirty="0" err="1"/>
              <a:t>Morbi</a:t>
            </a:r>
            <a:r>
              <a:rPr lang="cs-CZ" sz="2400" dirty="0"/>
              <a:t> </a:t>
            </a:r>
            <a:r>
              <a:rPr lang="cs-CZ" sz="2400" dirty="0" err="1"/>
              <a:t>imperdiet</a:t>
            </a:r>
            <a:r>
              <a:rPr lang="cs-CZ" sz="2400" dirty="0"/>
              <a:t>, </a:t>
            </a:r>
            <a:r>
              <a:rPr lang="cs-CZ" sz="2400" dirty="0" err="1"/>
              <a:t>mauris</a:t>
            </a:r>
            <a:r>
              <a:rPr lang="cs-CZ" sz="2400" dirty="0"/>
              <a:t> </a:t>
            </a:r>
            <a:r>
              <a:rPr lang="cs-CZ" sz="2400" dirty="0" err="1"/>
              <a:t>ac</a:t>
            </a:r>
            <a:r>
              <a:rPr lang="cs-CZ" sz="2400" dirty="0"/>
              <a:t> </a:t>
            </a:r>
            <a:r>
              <a:rPr lang="cs-CZ" sz="2400" dirty="0" err="1"/>
              <a:t>auctor</a:t>
            </a:r>
            <a:r>
              <a:rPr lang="cs-CZ" sz="2400" dirty="0"/>
              <a:t> </a:t>
            </a:r>
            <a:r>
              <a:rPr lang="cs-CZ" sz="2400" dirty="0" err="1"/>
              <a:t>dictum</a:t>
            </a:r>
            <a:r>
              <a:rPr lang="cs-CZ" sz="2400" dirty="0"/>
              <a:t>, sem </a:t>
            </a:r>
            <a:r>
              <a:rPr lang="cs-CZ" sz="2400" dirty="0" err="1"/>
              <a:t>purus</a:t>
            </a:r>
            <a:r>
              <a:rPr lang="cs-CZ" sz="2400" dirty="0"/>
              <a:t> in </a:t>
            </a:r>
            <a:r>
              <a:rPr lang="cs-CZ" sz="2400" dirty="0" err="1"/>
              <a:t>lacus</a:t>
            </a:r>
            <a:r>
              <a:rPr lang="cs-CZ" sz="2400" dirty="0"/>
              <a:t>. </a:t>
            </a: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</a:t>
            </a:r>
          </a:p>
        </p:txBody>
      </p:sp>
    </p:spTree>
    <p:extLst>
      <p:ext uri="{BB962C8B-B14F-4D97-AF65-F5344CB8AC3E}">
        <p14:creationId xmlns:p14="http://schemas.microsoft.com/office/powerpoint/2010/main" val="48305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Normál </a:t>
            </a:r>
            <a:r>
              <a:rPr lang="cs-CZ" sz="2400" b="1" dirty="0" err="1"/>
              <a:t>szöveg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sem, </a:t>
            </a:r>
            <a:r>
              <a:rPr lang="cs-CZ" sz="2400" dirty="0" err="1"/>
              <a:t>enim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745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625388" y="2270604"/>
            <a:ext cx="4728412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Normál </a:t>
            </a:r>
            <a:r>
              <a:rPr lang="cs-CZ" sz="2400" b="1" dirty="0" err="1"/>
              <a:t>szöveg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sem, </a:t>
            </a:r>
            <a:r>
              <a:rPr lang="cs-CZ" sz="2400" dirty="0" err="1"/>
              <a:t>enim</a:t>
            </a:r>
            <a:r>
              <a:rPr lang="cs-CZ" sz="2400" dirty="0"/>
              <a:t>.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88600"/>
              </p:ext>
            </p:extLst>
          </p:nvPr>
        </p:nvGraphicFramePr>
        <p:xfrm>
          <a:off x="914083" y="2233532"/>
          <a:ext cx="5346039" cy="397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013">
                  <a:extLst>
                    <a:ext uri="{9D8B030D-6E8A-4147-A177-3AD203B41FA5}">
                      <a16:colId xmlns:a16="http://schemas.microsoft.com/office/drawing/2014/main" val="362379761"/>
                    </a:ext>
                  </a:extLst>
                </a:gridCol>
                <a:gridCol w="1782013">
                  <a:extLst>
                    <a:ext uri="{9D8B030D-6E8A-4147-A177-3AD203B41FA5}">
                      <a16:colId xmlns:a16="http://schemas.microsoft.com/office/drawing/2014/main" val="206288449"/>
                    </a:ext>
                  </a:extLst>
                </a:gridCol>
                <a:gridCol w="1782013">
                  <a:extLst>
                    <a:ext uri="{9D8B030D-6E8A-4147-A177-3AD203B41FA5}">
                      <a16:colId xmlns:a16="http://schemas.microsoft.com/office/drawing/2014/main" val="2466567707"/>
                    </a:ext>
                  </a:extLst>
                </a:gridCol>
              </a:tblGrid>
              <a:tr h="49709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Table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73568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94432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78460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6378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78466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527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Title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5087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/>
                        <a:t>Completely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number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9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/>
              <a:t>Tartalomjegyzék</a:t>
            </a: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Non </a:t>
            </a:r>
            <a:r>
              <a:rPr lang="cs-CZ" sz="2400" dirty="0" err="1"/>
              <a:t>enim</a:t>
            </a:r>
            <a:r>
              <a:rPr lang="cs-CZ" sz="2400" dirty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interdum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elementumNon</a:t>
            </a:r>
            <a:r>
              <a:rPr lang="cs-CZ" sz="2400" dirty="0"/>
              <a:t> </a:t>
            </a:r>
            <a:r>
              <a:rPr lang="cs-CZ" sz="2400" dirty="0" err="1"/>
              <a:t>enim</a:t>
            </a:r>
            <a:r>
              <a:rPr lang="cs-CZ" sz="2400" dirty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interdum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153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en-US" dirty="0" err="1">
                <a:solidFill>
                  <a:srgbClr val="03BFD7"/>
                </a:solidFill>
                <a:latin typeface="+mn-lt"/>
              </a:rPr>
              <a:t>Dia</a:t>
            </a:r>
            <a:r>
              <a:rPr lang="en-US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3BFD7"/>
                </a:solidFill>
                <a:latin typeface="+mn-lt"/>
              </a:rPr>
              <a:t>elnevezése</a:t>
            </a:r>
            <a:endParaRPr lang="cs-CZ" dirty="0">
              <a:solidFill>
                <a:srgbClr val="03BFD7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/>
              <a:t>Tartalomjegyzék</a:t>
            </a: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Non </a:t>
            </a:r>
            <a:r>
              <a:rPr lang="cs-CZ" sz="2400" dirty="0" err="1"/>
              <a:t>enim</a:t>
            </a:r>
            <a:r>
              <a:rPr lang="cs-CZ" sz="2400" dirty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interdum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elementumNon</a:t>
            </a:r>
            <a:r>
              <a:rPr lang="cs-CZ" sz="2400" dirty="0"/>
              <a:t> </a:t>
            </a:r>
            <a:r>
              <a:rPr lang="cs-CZ" sz="2400" dirty="0" err="1"/>
              <a:t>enim</a:t>
            </a:r>
            <a:r>
              <a:rPr lang="cs-CZ" sz="2400" dirty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interdum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endParaRPr lang="cs-CZ" sz="2400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432373645"/>
              </p:ext>
            </p:extLst>
          </p:nvPr>
        </p:nvGraphicFramePr>
        <p:xfrm>
          <a:off x="838200" y="2071546"/>
          <a:ext cx="4702908" cy="43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67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sk-SK" dirty="0" err="1">
                <a:solidFill>
                  <a:srgbClr val="03BFD7"/>
                </a:solidFill>
                <a:latin typeface="+mn-lt"/>
              </a:rPr>
              <a:t>Az</a:t>
            </a:r>
            <a:r>
              <a:rPr lang="sk-SK" dirty="0">
                <a:solidFill>
                  <a:srgbClr val="03BFD7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03BFD7"/>
                </a:solidFill>
                <a:latin typeface="+mn-lt"/>
              </a:rPr>
              <a:t>előadás</a:t>
            </a:r>
            <a:r>
              <a:rPr lang="sk-SK" dirty="0">
                <a:solidFill>
                  <a:srgbClr val="03BFD7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03BFD7"/>
                </a:solidFill>
                <a:latin typeface="+mn-lt"/>
              </a:rPr>
              <a:t>következtetései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948488" y="2163358"/>
            <a:ext cx="4728412" cy="231192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List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Non </a:t>
            </a:r>
            <a:r>
              <a:rPr lang="cs-CZ" sz="2400" dirty="0" err="1"/>
              <a:t>enim</a:t>
            </a:r>
            <a:r>
              <a:rPr lang="cs-CZ" sz="2400" dirty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Interdum</a:t>
            </a:r>
            <a:endParaRPr lang="cs-CZ" sz="2400" dirty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7608493" y="5097026"/>
            <a:ext cx="3220915" cy="124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3BFD7"/>
                </a:solidFill>
              </a:rPr>
              <a:t>A szerző: neve és vezetéknév</a:t>
            </a:r>
          </a:p>
          <a:p>
            <a:r>
              <a:rPr lang="hu-HU" dirty="0">
                <a:solidFill>
                  <a:srgbClr val="03BFD7"/>
                </a:solidFill>
              </a:rPr>
              <a:t>Cím</a:t>
            </a:r>
          </a:p>
          <a:p>
            <a:r>
              <a:rPr lang="hu-HU" dirty="0">
                <a:solidFill>
                  <a:srgbClr val="03BFD7"/>
                </a:solidFill>
              </a:rPr>
              <a:t>Email</a:t>
            </a:r>
          </a:p>
          <a:p>
            <a:r>
              <a:rPr lang="hu-HU" dirty="0">
                <a:solidFill>
                  <a:srgbClr val="03BFD7"/>
                </a:solidFill>
              </a:rPr>
              <a:t>Internetcím </a:t>
            </a:r>
            <a:endParaRPr lang="hu-HU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7197420" y="1962456"/>
            <a:ext cx="49822" cy="4378568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948487" y="4475286"/>
            <a:ext cx="5478689" cy="19451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cs-CZ" sz="2400" b="1" dirty="0"/>
              <a:t>Normál </a:t>
            </a:r>
            <a:r>
              <a:rPr lang="cs-CZ" sz="2400" b="1" dirty="0" err="1"/>
              <a:t>szöveg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Lorem</a:t>
            </a:r>
            <a:r>
              <a:rPr lang="cs-CZ" sz="2400" dirty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353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9" y="1948349"/>
            <a:ext cx="6215922" cy="27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b="1" dirty="0"/>
              <a:t>PROJEKT CÉL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hu-HU" sz="2400" dirty="0"/>
              <a:t>2018-ban az egyetemek egy csoportja, a pályázatban feltüntetve, sikeres kutatást végzett egy projekten a Visegrádi Alapon belül. A kimeneteket írásos formában, elektronikus úton biztosították a projekt weblapjain , szabadon elérhetően és letölthetően a széles nyilvánoság számara. A projekt célja, hogy a fent említett projekt eredményeivel kapcsolatos információkat a legszélesebb célcsoportra terjessze. A projekt elsősorban gyakorlati szemináriumok és előadások formájában valósul meg a V4 összes országában. A javasolt projektben korábban együttműködő partnerek rotációja zajlik, a projekt koordinátora a nyitrai Mezőgazdasági Egyetem lesz.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40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b="1" dirty="0"/>
              <a:t> </a:t>
            </a:r>
            <a:r>
              <a:rPr lang="pt-BR" b="1" dirty="0"/>
              <a:t>A projekt relevanciája és kontextusa 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A workshopokon a 21170049 (2018) számú projekt alapján létrehozott platform főleg az elméleti bázis létrehozására összpontosított egy célcsoport számára, beleértve az agrotechnikai, műszaki és szervezési intézkedések komplexumát, amely a hatékonyabb vízgazdálkodáshoz és vízforrásokhoz vezet, valamint biotechnikai és szervezési intézkedések, amelyek javítják a talajban lévő víz visszatartó képességüket és növelik annak visszatartó képességét. A bemutatott projekt elsődleges célja az elméleti ismeretek gyakorlati kiterjesztése a kis és közepes méretű agronómusok, valamint a nagy mezőgazdasági komplexumok célcsoportjára. A mezőgazdaság szerkezete és helyzete azonban jelentősen eltér a V4 országaiban. Szlovákia óriási problémája a talajviszonyok széttagoltsága.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316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pt-BR" b="1" dirty="0"/>
              <a:t>A projekt relevanciája és kontextusa 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Szlovákiában 8,82 millió. tulajdonosi telkek és 4,4 millió bejegyzett tulajdonosok és 100,7 millió Csehországban a 2017-es mezőgazdasági nyilvántartás szerint 46055 alany volt, ebből a magán személyeket illető mennyiség 41650 alany, a jogi személyeket 4405 alany képviselte. A lengyel mezőgazdaság a gazdaság egyik legjelentősebb üdülőhelye. A mezőgazdasági üdülőhelyek 17,4% -át foglalkoztatják, ami több mint 3 millió lakosa az országnak. Magyarországon a mezőgazdaság különösen kis tantárgyakat foglal magában: a vállalatok 96 százaléka 20-nál kevesebbet foglalkoztat, míg a 250 fő feletti szervezetek aránya nem haladja meg az egy százalékot.</a:t>
            </a:r>
          </a:p>
        </p:txBody>
      </p:sp>
    </p:spTree>
    <p:extLst>
      <p:ext uri="{BB962C8B-B14F-4D97-AF65-F5344CB8AC3E}">
        <p14:creationId xmlns:p14="http://schemas.microsoft.com/office/powerpoint/2010/main" val="153316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>
                <a:latin typeface="+mn-lt"/>
              </a:rPr>
              <a:t>PROJEKT PARTNEREK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/>
              <a:t>Nyitrai Szlovák Mezőgazdasági Egyetem, Szlovák Köztársaság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Mendel Egyetem, Brno, Csehország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Mezőgazdasági Egyetem Krakkóban, Lengyelországban </a:t>
            </a:r>
          </a:p>
          <a:p>
            <a:pPr>
              <a:lnSpc>
                <a:spcPct val="100000"/>
              </a:lnSpc>
            </a:pPr>
            <a:r>
              <a:rPr lang="hu-HU" sz="2400" dirty="0" smtClean="0"/>
              <a:t>Magyar Agrár- és Élettudományi Egyetem, Magyarország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8364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2600" r="86" b="19336"/>
          <a:stretch/>
        </p:blipFill>
        <p:spPr>
          <a:xfrm>
            <a:off x="914400" y="721895"/>
            <a:ext cx="10439400" cy="55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1250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3BFD7"/>
                </a:solidFill>
                <a:latin typeface="+mn-lt"/>
              </a:rPr>
              <a:t>Az </a:t>
            </a:r>
            <a:r>
              <a:rPr lang="en-US" sz="6600" dirty="0" err="1">
                <a:solidFill>
                  <a:srgbClr val="03BFD7"/>
                </a:solidFill>
                <a:latin typeface="+mn-lt"/>
              </a:rPr>
              <a:t>előadás</a:t>
            </a:r>
            <a:r>
              <a:rPr lang="en-US" sz="6600" dirty="0">
                <a:solidFill>
                  <a:srgbClr val="03BFD7"/>
                </a:solidFill>
                <a:latin typeface="+mn-lt"/>
              </a:rPr>
              <a:t> </a:t>
            </a:r>
            <a:r>
              <a:rPr lang="en-US" sz="6600" dirty="0" err="1">
                <a:solidFill>
                  <a:srgbClr val="03BFD7"/>
                </a:solidFill>
                <a:latin typeface="+mn-lt"/>
              </a:rPr>
              <a:t>címe</a:t>
            </a:r>
            <a:r>
              <a:rPr lang="en-US" sz="6600" dirty="0">
                <a:solidFill>
                  <a:srgbClr val="03BFD7"/>
                </a:solidFill>
                <a:latin typeface="+mn-lt"/>
              </a:rPr>
              <a:t> </a:t>
            </a:r>
            <a:endParaRPr lang="cs-CZ" sz="6600" dirty="0">
              <a:solidFill>
                <a:srgbClr val="03BFD7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62950"/>
            <a:ext cx="9144000" cy="1243998"/>
          </a:xfrm>
        </p:spPr>
        <p:txBody>
          <a:bodyPr/>
          <a:lstStyle/>
          <a:p>
            <a:r>
              <a:rPr lang="hu-HU" dirty="0"/>
              <a:t>Név</a:t>
            </a:r>
          </a:p>
          <a:p>
            <a:r>
              <a:rPr lang="hu-HU" dirty="0"/>
              <a:t>Hely és dátum 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524000" y="3467128"/>
            <a:ext cx="9144000" cy="0"/>
          </a:xfrm>
          <a:prstGeom prst="line">
            <a:avLst/>
          </a:prstGeom>
          <a:ln>
            <a:solidFill>
              <a:srgbClr val="03BFD7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9" y="1948349"/>
            <a:ext cx="6215922" cy="27814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64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827</Words>
  <Application>Microsoft Office PowerPoint</Application>
  <PresentationFormat>Szélesvásznú</PresentationFormat>
  <Paragraphs>83</Paragraphs>
  <Slides>16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A projekt neve</vt:lpstr>
      <vt:lpstr>PowerPoint-bemutató</vt:lpstr>
      <vt:lpstr>PROJEKT CÉL</vt:lpstr>
      <vt:lpstr> A projekt relevanciája és kontextusa </vt:lpstr>
      <vt:lpstr>A projekt relevanciája és kontextusa </vt:lpstr>
      <vt:lpstr>PROJEKT PARTNEREK</vt:lpstr>
      <vt:lpstr>PowerPoint-bemutató</vt:lpstr>
      <vt:lpstr>Az előadás címe </vt:lpstr>
      <vt:lpstr>PowerPoint-bemutató</vt:lpstr>
      <vt:lpstr>Dia elnevezése</vt:lpstr>
      <vt:lpstr>Dia elnevezése</vt:lpstr>
      <vt:lpstr>Dia elnevezése</vt:lpstr>
      <vt:lpstr>Dia elnevezése</vt:lpstr>
      <vt:lpstr>Dia elnevezése</vt:lpstr>
      <vt:lpstr>Dia elnevezése</vt:lpstr>
      <vt:lpstr>Az előadás következtetései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PŘEDNÁŠKY</dc:title>
  <dc:creator>ICV</dc:creator>
  <cp:lastModifiedBy>Farkas Alexandra</cp:lastModifiedBy>
  <cp:revision>34</cp:revision>
  <dcterms:created xsi:type="dcterms:W3CDTF">2020-12-07T11:44:54Z</dcterms:created>
  <dcterms:modified xsi:type="dcterms:W3CDTF">2021-09-14T11:36:51Z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b0d238-62bf-4371-b80e-b0ef1b9ee301_Enabled">
    <vt:lpwstr>true</vt:lpwstr>
  </property>
  <property fmtid="{D5CDD505-2E9C-101B-9397-08002B2CF9AE}" pid="3" name="MSIP_Label_43b0d238-62bf-4371-b80e-b0ef1b9ee301_SetDate">
    <vt:lpwstr>2021-05-24T19:17:15Z</vt:lpwstr>
  </property>
  <property fmtid="{D5CDD505-2E9C-101B-9397-08002B2CF9AE}" pid="4" name="MSIP_Label_43b0d238-62bf-4371-b80e-b0ef1b9ee301_Method">
    <vt:lpwstr>Privileged</vt:lpwstr>
  </property>
  <property fmtid="{D5CDD505-2E9C-101B-9397-08002B2CF9AE}" pid="5" name="MSIP_Label_43b0d238-62bf-4371-b80e-b0ef1b9ee301_Name">
    <vt:lpwstr>43b0d238-62bf-4371-b80e-b0ef1b9ee301</vt:lpwstr>
  </property>
  <property fmtid="{D5CDD505-2E9C-101B-9397-08002B2CF9AE}" pid="6" name="MSIP_Label_43b0d238-62bf-4371-b80e-b0ef1b9ee301_SiteId">
    <vt:lpwstr>770c8619-ed01-4f02-84c5-2d8ea3da5d94</vt:lpwstr>
  </property>
  <property fmtid="{D5CDD505-2E9C-101B-9397-08002B2CF9AE}" pid="7" name="MSIP_Label_43b0d238-62bf-4371-b80e-b0ef1b9ee301_ActionId">
    <vt:lpwstr>a55738ab-ab1c-496b-b1de-b3908a1ec695</vt:lpwstr>
  </property>
  <property fmtid="{D5CDD505-2E9C-101B-9397-08002B2CF9AE}" pid="8" name="MSIP_Label_43b0d238-62bf-4371-b80e-b0ef1b9ee301_ContentBits">
    <vt:lpwstr>0</vt:lpwstr>
  </property>
</Properties>
</file>