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69" r:id="rId4"/>
  </p:sldIdLst>
  <p:sldSz cx="6858000" cy="9144000" type="screen4x3"/>
  <p:notesSz cx="6808788" cy="9940925"/>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kó Tamás" initials="TT" lastIdx="1" clrIdx="0">
    <p:extLst/>
  </p:cmAuthor>
  <p:cmAuthor id="2" name="Barnác Rita" initials="BR"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6F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3042"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120640"/>
            <a:ext cx="48006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50" b="0" i="0">
                <a:solidFill>
                  <a:schemeClr val="bg1"/>
                </a:solidFill>
                <a:latin typeface="DIN Next W1G Medium"/>
                <a:cs typeface="DIN Next W1G Medium"/>
              </a:defRPr>
            </a:lvl1pPr>
          </a:lstStyle>
          <a:p>
            <a:endParaRPr/>
          </a:p>
        </p:txBody>
      </p:sp>
      <p:sp>
        <p:nvSpPr>
          <p:cNvPr id="3" name="Holder 3"/>
          <p:cNvSpPr>
            <a:spLocks noGrp="1"/>
          </p:cNvSpPr>
          <p:nvPr>
            <p:ph type="body" idx="1"/>
          </p:nvPr>
        </p:nvSpPr>
        <p:spPr/>
        <p:txBody>
          <a:bodyPr lIns="0" tIns="0" rIns="0" bIns="0"/>
          <a:lstStyle>
            <a:lvl1pPr>
              <a:defRPr sz="5000" b="0" i="0">
                <a:solidFill>
                  <a:schemeClr val="bg1"/>
                </a:solidFill>
                <a:latin typeface="DIN Next W1G Medium"/>
                <a:cs typeface="DIN Next W1G Medium"/>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50" b="0" i="0">
                <a:solidFill>
                  <a:schemeClr val="bg1"/>
                </a:solidFill>
                <a:latin typeface="DIN Next W1G Medium"/>
                <a:cs typeface="DIN Next W1G Medium"/>
              </a:defRPr>
            </a:lvl1pPr>
          </a:lstStyle>
          <a:p>
            <a:endParaRPr/>
          </a:p>
        </p:txBody>
      </p:sp>
      <p:sp>
        <p:nvSpPr>
          <p:cNvPr id="3" name="Holder 3"/>
          <p:cNvSpPr>
            <a:spLocks noGrp="1"/>
          </p:cNvSpPr>
          <p:nvPr>
            <p:ph sz="half" idx="2"/>
          </p:nvPr>
        </p:nvSpPr>
        <p:spPr>
          <a:xfrm>
            <a:off x="342900" y="2103120"/>
            <a:ext cx="298323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103120"/>
            <a:ext cx="298323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50" b="0" i="0">
                <a:solidFill>
                  <a:schemeClr val="bg1"/>
                </a:solidFill>
                <a:latin typeface="DIN Next W1G Medium"/>
                <a:cs typeface="DIN Next W1G Medium"/>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976251" y="293916"/>
            <a:ext cx="0" cy="588010"/>
          </a:xfrm>
          <a:custGeom>
            <a:avLst/>
            <a:gdLst/>
            <a:ahLst/>
            <a:cxnLst/>
            <a:rect l="l" t="t" r="r" b="b"/>
            <a:pathLst>
              <a:path h="588010">
                <a:moveTo>
                  <a:pt x="0" y="587832"/>
                </a:moveTo>
                <a:lnTo>
                  <a:pt x="0" y="0"/>
                </a:lnTo>
                <a:lnTo>
                  <a:pt x="0" y="587832"/>
                </a:lnTo>
                <a:close/>
              </a:path>
            </a:pathLst>
          </a:custGeom>
          <a:solidFill>
            <a:srgbClr val="006539"/>
          </a:solidFill>
        </p:spPr>
        <p:txBody>
          <a:bodyPr wrap="square" lIns="0" tIns="0" rIns="0" bIns="0" rtlCol="0"/>
          <a:lstStyle/>
          <a:p>
            <a:endParaRPr/>
          </a:p>
        </p:txBody>
      </p:sp>
      <p:sp>
        <p:nvSpPr>
          <p:cNvPr id="17" name="bk object 17"/>
          <p:cNvSpPr/>
          <p:nvPr/>
        </p:nvSpPr>
        <p:spPr>
          <a:xfrm>
            <a:off x="6564083" y="293916"/>
            <a:ext cx="294005" cy="588010"/>
          </a:xfrm>
          <a:custGeom>
            <a:avLst/>
            <a:gdLst/>
            <a:ahLst/>
            <a:cxnLst/>
            <a:rect l="l" t="t" r="r" b="b"/>
            <a:pathLst>
              <a:path w="294004" h="588010">
                <a:moveTo>
                  <a:pt x="0" y="587832"/>
                </a:moveTo>
                <a:lnTo>
                  <a:pt x="293916" y="587832"/>
                </a:lnTo>
                <a:lnTo>
                  <a:pt x="293916" y="0"/>
                </a:lnTo>
                <a:lnTo>
                  <a:pt x="0" y="0"/>
                </a:lnTo>
                <a:lnTo>
                  <a:pt x="0" y="587832"/>
                </a:lnTo>
                <a:close/>
              </a:path>
            </a:pathLst>
          </a:custGeom>
          <a:solidFill>
            <a:srgbClr val="006539"/>
          </a:solidFill>
        </p:spPr>
        <p:txBody>
          <a:bodyPr wrap="square" lIns="0" tIns="0" rIns="0" bIns="0" rtlCol="0"/>
          <a:lstStyle/>
          <a:p>
            <a:endParaRPr/>
          </a:p>
        </p:txBody>
      </p:sp>
      <p:sp>
        <p:nvSpPr>
          <p:cNvPr id="18" name="bk object 18"/>
          <p:cNvSpPr/>
          <p:nvPr/>
        </p:nvSpPr>
        <p:spPr>
          <a:xfrm>
            <a:off x="5976251" y="293916"/>
            <a:ext cx="588010" cy="588010"/>
          </a:xfrm>
          <a:custGeom>
            <a:avLst/>
            <a:gdLst/>
            <a:ahLst/>
            <a:cxnLst/>
            <a:rect l="l" t="t" r="r" b="b"/>
            <a:pathLst>
              <a:path w="588009" h="588010">
                <a:moveTo>
                  <a:pt x="0" y="587819"/>
                </a:moveTo>
                <a:lnTo>
                  <a:pt x="587832" y="587819"/>
                </a:lnTo>
                <a:lnTo>
                  <a:pt x="587832" y="0"/>
                </a:lnTo>
                <a:lnTo>
                  <a:pt x="0" y="0"/>
                </a:lnTo>
                <a:lnTo>
                  <a:pt x="0" y="587819"/>
                </a:lnTo>
                <a:close/>
              </a:path>
            </a:pathLst>
          </a:custGeom>
          <a:solidFill>
            <a:srgbClr val="52AE32"/>
          </a:solidFill>
        </p:spPr>
        <p:txBody>
          <a:bodyPr wrap="square" lIns="0" tIns="0" rIns="0" bIns="0" rtlCol="0"/>
          <a:lstStyle/>
          <a:p>
            <a:endParaRPr/>
          </a:p>
        </p:txBody>
      </p:sp>
      <p:sp>
        <p:nvSpPr>
          <p:cNvPr id="19" name="bk object 19"/>
          <p:cNvSpPr/>
          <p:nvPr/>
        </p:nvSpPr>
        <p:spPr>
          <a:xfrm>
            <a:off x="6058512" y="397259"/>
            <a:ext cx="423545" cy="410209"/>
          </a:xfrm>
          <a:custGeom>
            <a:avLst/>
            <a:gdLst/>
            <a:ahLst/>
            <a:cxnLst/>
            <a:rect l="l" t="t" r="r" b="b"/>
            <a:pathLst>
              <a:path w="423545" h="410209">
                <a:moveTo>
                  <a:pt x="210875" y="0"/>
                </a:moveTo>
                <a:lnTo>
                  <a:pt x="160583" y="10429"/>
                </a:lnTo>
                <a:lnTo>
                  <a:pt x="119530" y="38314"/>
                </a:lnTo>
                <a:lnTo>
                  <a:pt x="91860" y="79522"/>
                </a:lnTo>
                <a:lnTo>
                  <a:pt x="81716" y="129921"/>
                </a:lnTo>
                <a:lnTo>
                  <a:pt x="91927" y="180494"/>
                </a:lnTo>
                <a:lnTo>
                  <a:pt x="119773" y="221795"/>
                </a:lnTo>
                <a:lnTo>
                  <a:pt x="161070" y="249643"/>
                </a:lnTo>
                <a:lnTo>
                  <a:pt x="211637" y="259854"/>
                </a:lnTo>
                <a:lnTo>
                  <a:pt x="262093" y="249692"/>
                </a:lnTo>
                <a:lnTo>
                  <a:pt x="303331" y="221973"/>
                </a:lnTo>
                <a:lnTo>
                  <a:pt x="309488" y="212890"/>
                </a:lnTo>
                <a:lnTo>
                  <a:pt x="211637" y="212890"/>
                </a:lnTo>
                <a:lnTo>
                  <a:pt x="179344" y="206368"/>
                </a:lnTo>
                <a:lnTo>
                  <a:pt x="152975" y="188583"/>
                </a:lnTo>
                <a:lnTo>
                  <a:pt x="135199" y="162210"/>
                </a:lnTo>
                <a:lnTo>
                  <a:pt x="128680" y="129921"/>
                </a:lnTo>
                <a:lnTo>
                  <a:pt x="135129" y="97799"/>
                </a:lnTo>
                <a:lnTo>
                  <a:pt x="152728" y="71515"/>
                </a:lnTo>
                <a:lnTo>
                  <a:pt x="178851" y="53691"/>
                </a:lnTo>
                <a:lnTo>
                  <a:pt x="210875" y="46951"/>
                </a:lnTo>
                <a:lnTo>
                  <a:pt x="210875" y="0"/>
                </a:lnTo>
                <a:close/>
              </a:path>
              <a:path w="423545" h="410209">
                <a:moveTo>
                  <a:pt x="341570" y="130467"/>
                </a:moveTo>
                <a:lnTo>
                  <a:pt x="294593" y="130467"/>
                </a:lnTo>
                <a:lnTo>
                  <a:pt x="287932" y="162574"/>
                </a:lnTo>
                <a:lnTo>
                  <a:pt x="270127" y="188771"/>
                </a:lnTo>
                <a:lnTo>
                  <a:pt x="243815" y="206421"/>
                </a:lnTo>
                <a:lnTo>
                  <a:pt x="211637" y="212890"/>
                </a:lnTo>
                <a:lnTo>
                  <a:pt x="309488" y="212890"/>
                </a:lnTo>
                <a:lnTo>
                  <a:pt x="331205" y="180848"/>
                </a:lnTo>
                <a:lnTo>
                  <a:pt x="341570" y="130467"/>
                </a:lnTo>
                <a:close/>
              </a:path>
              <a:path w="423545" h="410209">
                <a:moveTo>
                  <a:pt x="211637" y="72669"/>
                </a:moveTo>
                <a:lnTo>
                  <a:pt x="189365" y="77169"/>
                </a:lnTo>
                <a:lnTo>
                  <a:pt x="171174" y="89441"/>
                </a:lnTo>
                <a:lnTo>
                  <a:pt x="158909" y="107639"/>
                </a:lnTo>
                <a:lnTo>
                  <a:pt x="154410" y="129921"/>
                </a:lnTo>
                <a:lnTo>
                  <a:pt x="158909" y="152202"/>
                </a:lnTo>
                <a:lnTo>
                  <a:pt x="171174" y="170400"/>
                </a:lnTo>
                <a:lnTo>
                  <a:pt x="189365" y="182672"/>
                </a:lnTo>
                <a:lnTo>
                  <a:pt x="211637" y="187172"/>
                </a:lnTo>
                <a:lnTo>
                  <a:pt x="233927" y="182672"/>
                </a:lnTo>
                <a:lnTo>
                  <a:pt x="252120" y="170400"/>
                </a:lnTo>
                <a:lnTo>
                  <a:pt x="264381" y="152202"/>
                </a:lnTo>
                <a:lnTo>
                  <a:pt x="268876" y="129921"/>
                </a:lnTo>
                <a:lnTo>
                  <a:pt x="264381" y="107639"/>
                </a:lnTo>
                <a:lnTo>
                  <a:pt x="252120" y="89441"/>
                </a:lnTo>
                <a:lnTo>
                  <a:pt x="233927" y="77169"/>
                </a:lnTo>
                <a:lnTo>
                  <a:pt x="211637" y="72669"/>
                </a:lnTo>
                <a:close/>
              </a:path>
              <a:path w="423545" h="410209">
                <a:moveTo>
                  <a:pt x="283417" y="24168"/>
                </a:moveTo>
                <a:lnTo>
                  <a:pt x="270638" y="26745"/>
                </a:lnTo>
                <a:lnTo>
                  <a:pt x="260208" y="33772"/>
                </a:lnTo>
                <a:lnTo>
                  <a:pt x="253178" y="44195"/>
                </a:lnTo>
                <a:lnTo>
                  <a:pt x="250600" y="56959"/>
                </a:lnTo>
                <a:lnTo>
                  <a:pt x="253178" y="69732"/>
                </a:lnTo>
                <a:lnTo>
                  <a:pt x="260208" y="80163"/>
                </a:lnTo>
                <a:lnTo>
                  <a:pt x="270638" y="87197"/>
                </a:lnTo>
                <a:lnTo>
                  <a:pt x="283417" y="89776"/>
                </a:lnTo>
                <a:lnTo>
                  <a:pt x="296181" y="87197"/>
                </a:lnTo>
                <a:lnTo>
                  <a:pt x="306604" y="80163"/>
                </a:lnTo>
                <a:lnTo>
                  <a:pt x="313632" y="69732"/>
                </a:lnTo>
                <a:lnTo>
                  <a:pt x="316208" y="56959"/>
                </a:lnTo>
                <a:lnTo>
                  <a:pt x="313632" y="44195"/>
                </a:lnTo>
                <a:lnTo>
                  <a:pt x="306604" y="33772"/>
                </a:lnTo>
                <a:lnTo>
                  <a:pt x="296181" y="26745"/>
                </a:lnTo>
                <a:lnTo>
                  <a:pt x="283417" y="24168"/>
                </a:lnTo>
                <a:close/>
              </a:path>
              <a:path w="423545" h="410209">
                <a:moveTo>
                  <a:pt x="36872" y="319938"/>
                </a:moveTo>
                <a:lnTo>
                  <a:pt x="1134" y="349046"/>
                </a:lnTo>
                <a:lnTo>
                  <a:pt x="0" y="359878"/>
                </a:lnTo>
                <a:lnTo>
                  <a:pt x="2696" y="370928"/>
                </a:lnTo>
                <a:lnTo>
                  <a:pt x="11032" y="379522"/>
                </a:lnTo>
                <a:lnTo>
                  <a:pt x="26814" y="382981"/>
                </a:lnTo>
                <a:lnTo>
                  <a:pt x="36167" y="382144"/>
                </a:lnTo>
                <a:lnTo>
                  <a:pt x="46108" y="378275"/>
                </a:lnTo>
                <a:lnTo>
                  <a:pt x="52224" y="372173"/>
                </a:lnTo>
                <a:lnTo>
                  <a:pt x="37329" y="372173"/>
                </a:lnTo>
                <a:lnTo>
                  <a:pt x="27461" y="371817"/>
                </a:lnTo>
                <a:lnTo>
                  <a:pt x="20765" y="368958"/>
                </a:lnTo>
                <a:lnTo>
                  <a:pt x="18300" y="362565"/>
                </a:lnTo>
                <a:lnTo>
                  <a:pt x="18580" y="354830"/>
                </a:lnTo>
                <a:lnTo>
                  <a:pt x="20121" y="347941"/>
                </a:lnTo>
                <a:lnTo>
                  <a:pt x="22400" y="340126"/>
                </a:lnTo>
                <a:lnTo>
                  <a:pt x="25772" y="331076"/>
                </a:lnTo>
                <a:lnTo>
                  <a:pt x="58598" y="331076"/>
                </a:lnTo>
                <a:lnTo>
                  <a:pt x="58000" y="329542"/>
                </a:lnTo>
                <a:lnTo>
                  <a:pt x="49456" y="322497"/>
                </a:lnTo>
                <a:lnTo>
                  <a:pt x="36872" y="319938"/>
                </a:lnTo>
                <a:close/>
              </a:path>
              <a:path w="423545" h="410209">
                <a:moveTo>
                  <a:pt x="58598" y="331076"/>
                </a:moveTo>
                <a:lnTo>
                  <a:pt x="25772" y="331076"/>
                </a:lnTo>
                <a:lnTo>
                  <a:pt x="40339" y="331279"/>
                </a:lnTo>
                <a:lnTo>
                  <a:pt x="43197" y="334695"/>
                </a:lnTo>
                <a:lnTo>
                  <a:pt x="44530" y="343979"/>
                </a:lnTo>
                <a:lnTo>
                  <a:pt x="43806" y="348551"/>
                </a:lnTo>
                <a:lnTo>
                  <a:pt x="41152" y="360146"/>
                </a:lnTo>
                <a:lnTo>
                  <a:pt x="37329" y="372173"/>
                </a:lnTo>
                <a:lnTo>
                  <a:pt x="52224" y="372173"/>
                </a:lnTo>
                <a:lnTo>
                  <a:pt x="55064" y="369340"/>
                </a:lnTo>
                <a:lnTo>
                  <a:pt x="61459" y="353301"/>
                </a:lnTo>
                <a:lnTo>
                  <a:pt x="62127" y="340126"/>
                </a:lnTo>
                <a:lnTo>
                  <a:pt x="58598" y="331076"/>
                </a:lnTo>
                <a:close/>
              </a:path>
              <a:path w="423545" h="410209">
                <a:moveTo>
                  <a:pt x="140771" y="320192"/>
                </a:moveTo>
                <a:lnTo>
                  <a:pt x="122305" y="322961"/>
                </a:lnTo>
                <a:lnTo>
                  <a:pt x="102404" y="409917"/>
                </a:lnTo>
                <a:lnTo>
                  <a:pt x="121009" y="409917"/>
                </a:lnTo>
                <a:lnTo>
                  <a:pt x="127423" y="381825"/>
                </a:lnTo>
                <a:lnTo>
                  <a:pt x="141676" y="380830"/>
                </a:lnTo>
                <a:lnTo>
                  <a:pt x="155096" y="376596"/>
                </a:lnTo>
                <a:lnTo>
                  <a:pt x="163906" y="369100"/>
                </a:lnTo>
                <a:lnTo>
                  <a:pt x="130534" y="369100"/>
                </a:lnTo>
                <a:lnTo>
                  <a:pt x="137900" y="336791"/>
                </a:lnTo>
                <a:lnTo>
                  <a:pt x="139780" y="335191"/>
                </a:lnTo>
                <a:lnTo>
                  <a:pt x="142447" y="333514"/>
                </a:lnTo>
                <a:lnTo>
                  <a:pt x="172077" y="333514"/>
                </a:lnTo>
                <a:lnTo>
                  <a:pt x="169982" y="327993"/>
                </a:lnTo>
                <a:lnTo>
                  <a:pt x="167187" y="325526"/>
                </a:lnTo>
                <a:lnTo>
                  <a:pt x="139501" y="325526"/>
                </a:lnTo>
                <a:lnTo>
                  <a:pt x="140771" y="320192"/>
                </a:lnTo>
                <a:close/>
              </a:path>
              <a:path w="423545" h="410209">
                <a:moveTo>
                  <a:pt x="111510" y="321360"/>
                </a:moveTo>
                <a:lnTo>
                  <a:pt x="73448" y="321360"/>
                </a:lnTo>
                <a:lnTo>
                  <a:pt x="70425" y="334340"/>
                </a:lnTo>
                <a:lnTo>
                  <a:pt x="78350" y="334340"/>
                </a:lnTo>
                <a:lnTo>
                  <a:pt x="72280" y="359727"/>
                </a:lnTo>
                <a:lnTo>
                  <a:pt x="92003" y="382841"/>
                </a:lnTo>
                <a:lnTo>
                  <a:pt x="95491" y="382037"/>
                </a:lnTo>
                <a:lnTo>
                  <a:pt x="99115" y="381368"/>
                </a:lnTo>
                <a:lnTo>
                  <a:pt x="102268" y="369519"/>
                </a:lnTo>
                <a:lnTo>
                  <a:pt x="93031" y="369519"/>
                </a:lnTo>
                <a:lnTo>
                  <a:pt x="90060" y="368490"/>
                </a:lnTo>
                <a:lnTo>
                  <a:pt x="90060" y="362915"/>
                </a:lnTo>
                <a:lnTo>
                  <a:pt x="91597" y="356339"/>
                </a:lnTo>
                <a:lnTo>
                  <a:pt x="92231" y="354012"/>
                </a:lnTo>
                <a:lnTo>
                  <a:pt x="96981" y="334124"/>
                </a:lnTo>
                <a:lnTo>
                  <a:pt x="108500" y="334124"/>
                </a:lnTo>
                <a:lnTo>
                  <a:pt x="111510" y="321360"/>
                </a:lnTo>
                <a:close/>
              </a:path>
              <a:path w="423545" h="410209">
                <a:moveTo>
                  <a:pt x="102569" y="368388"/>
                </a:moveTo>
                <a:lnTo>
                  <a:pt x="100512" y="369049"/>
                </a:lnTo>
                <a:lnTo>
                  <a:pt x="98391" y="369519"/>
                </a:lnTo>
                <a:lnTo>
                  <a:pt x="102268" y="369519"/>
                </a:lnTo>
                <a:lnTo>
                  <a:pt x="102569" y="368388"/>
                </a:lnTo>
                <a:close/>
              </a:path>
              <a:path w="423545" h="410209">
                <a:moveTo>
                  <a:pt x="172077" y="333514"/>
                </a:moveTo>
                <a:lnTo>
                  <a:pt x="149724" y="333514"/>
                </a:lnTo>
                <a:lnTo>
                  <a:pt x="155642" y="337083"/>
                </a:lnTo>
                <a:lnTo>
                  <a:pt x="154017" y="347472"/>
                </a:lnTo>
                <a:lnTo>
                  <a:pt x="151505" y="356339"/>
                </a:lnTo>
                <a:lnTo>
                  <a:pt x="146800" y="363596"/>
                </a:lnTo>
                <a:lnTo>
                  <a:pt x="139833" y="368197"/>
                </a:lnTo>
                <a:lnTo>
                  <a:pt x="130534" y="369100"/>
                </a:lnTo>
                <a:lnTo>
                  <a:pt x="163906" y="369100"/>
                </a:lnTo>
                <a:lnTo>
                  <a:pt x="166078" y="367252"/>
                </a:lnTo>
                <a:lnTo>
                  <a:pt x="173016" y="350926"/>
                </a:lnTo>
                <a:lnTo>
                  <a:pt x="173652" y="337669"/>
                </a:lnTo>
                <a:lnTo>
                  <a:pt x="172077" y="333514"/>
                </a:lnTo>
                <a:close/>
              </a:path>
              <a:path w="423545" h="410209">
                <a:moveTo>
                  <a:pt x="154766" y="320052"/>
                </a:moveTo>
                <a:lnTo>
                  <a:pt x="147375" y="320052"/>
                </a:lnTo>
                <a:lnTo>
                  <a:pt x="139501" y="325526"/>
                </a:lnTo>
                <a:lnTo>
                  <a:pt x="167187" y="325526"/>
                </a:lnTo>
                <a:lnTo>
                  <a:pt x="163267" y="322065"/>
                </a:lnTo>
                <a:lnTo>
                  <a:pt x="154766" y="320052"/>
                </a:lnTo>
                <a:close/>
              </a:path>
              <a:path w="423545" h="410209">
                <a:moveTo>
                  <a:pt x="104919" y="301244"/>
                </a:moveTo>
                <a:lnTo>
                  <a:pt x="85030" y="306070"/>
                </a:lnTo>
                <a:lnTo>
                  <a:pt x="81258" y="321360"/>
                </a:lnTo>
                <a:lnTo>
                  <a:pt x="99991" y="321360"/>
                </a:lnTo>
                <a:lnTo>
                  <a:pt x="104919" y="301244"/>
                </a:lnTo>
                <a:close/>
              </a:path>
              <a:path w="423545" h="410209">
                <a:moveTo>
                  <a:pt x="287697" y="322211"/>
                </a:moveTo>
                <a:lnTo>
                  <a:pt x="243476" y="353517"/>
                </a:lnTo>
                <a:lnTo>
                  <a:pt x="243133" y="364876"/>
                </a:lnTo>
                <a:lnTo>
                  <a:pt x="247168" y="373986"/>
                </a:lnTo>
                <a:lnTo>
                  <a:pt x="254456" y="380052"/>
                </a:lnTo>
                <a:lnTo>
                  <a:pt x="263872" y="382282"/>
                </a:lnTo>
                <a:lnTo>
                  <a:pt x="273587" y="382333"/>
                </a:lnTo>
                <a:lnTo>
                  <a:pt x="280699" y="376440"/>
                </a:lnTo>
                <a:lnTo>
                  <a:pt x="291457" y="376440"/>
                </a:lnTo>
                <a:lnTo>
                  <a:pt x="292186" y="373278"/>
                </a:lnTo>
                <a:lnTo>
                  <a:pt x="268558" y="373278"/>
                </a:lnTo>
                <a:lnTo>
                  <a:pt x="261834" y="371629"/>
                </a:lnTo>
                <a:lnTo>
                  <a:pt x="257352" y="367225"/>
                </a:lnTo>
                <a:lnTo>
                  <a:pt x="255301" y="360875"/>
                </a:lnTo>
                <a:lnTo>
                  <a:pt x="255871" y="353390"/>
                </a:lnTo>
                <a:lnTo>
                  <a:pt x="262412" y="339979"/>
                </a:lnTo>
                <a:lnTo>
                  <a:pt x="271376" y="333297"/>
                </a:lnTo>
                <a:lnTo>
                  <a:pt x="279947" y="331003"/>
                </a:lnTo>
                <a:lnTo>
                  <a:pt x="285309" y="330758"/>
                </a:lnTo>
                <a:lnTo>
                  <a:pt x="301987" y="330758"/>
                </a:lnTo>
                <a:lnTo>
                  <a:pt x="303928" y="322338"/>
                </a:lnTo>
                <a:lnTo>
                  <a:pt x="287697" y="322211"/>
                </a:lnTo>
                <a:close/>
              </a:path>
              <a:path w="423545" h="410209">
                <a:moveTo>
                  <a:pt x="291457" y="376440"/>
                </a:moveTo>
                <a:lnTo>
                  <a:pt x="280699" y="376440"/>
                </a:lnTo>
                <a:lnTo>
                  <a:pt x="279417" y="381800"/>
                </a:lnTo>
                <a:lnTo>
                  <a:pt x="290224" y="381787"/>
                </a:lnTo>
                <a:lnTo>
                  <a:pt x="291457" y="376440"/>
                </a:lnTo>
                <a:close/>
              </a:path>
              <a:path w="423545" h="410209">
                <a:moveTo>
                  <a:pt x="301987" y="330758"/>
                </a:moveTo>
                <a:lnTo>
                  <a:pt x="285309" y="330758"/>
                </a:lnTo>
                <a:lnTo>
                  <a:pt x="290796" y="330873"/>
                </a:lnTo>
                <a:lnTo>
                  <a:pt x="282236" y="367703"/>
                </a:lnTo>
                <a:lnTo>
                  <a:pt x="277092" y="373278"/>
                </a:lnTo>
                <a:lnTo>
                  <a:pt x="292186" y="373278"/>
                </a:lnTo>
                <a:lnTo>
                  <a:pt x="301987" y="330758"/>
                </a:lnTo>
                <a:close/>
              </a:path>
              <a:path w="423545" h="410209">
                <a:moveTo>
                  <a:pt x="329442" y="321627"/>
                </a:moveTo>
                <a:lnTo>
                  <a:pt x="317923" y="323215"/>
                </a:lnTo>
                <a:lnTo>
                  <a:pt x="304486" y="381787"/>
                </a:lnTo>
                <a:lnTo>
                  <a:pt x="316323" y="381787"/>
                </a:lnTo>
                <a:lnTo>
                  <a:pt x="326711" y="336499"/>
                </a:lnTo>
                <a:lnTo>
                  <a:pt x="333353" y="330657"/>
                </a:lnTo>
                <a:lnTo>
                  <a:pt x="362279" y="330657"/>
                </a:lnTo>
                <a:lnTo>
                  <a:pt x="361386" y="327926"/>
                </a:lnTo>
                <a:lnTo>
                  <a:pt x="327969" y="327926"/>
                </a:lnTo>
                <a:lnTo>
                  <a:pt x="329442" y="321627"/>
                </a:lnTo>
                <a:close/>
              </a:path>
              <a:path w="423545" h="410209">
                <a:moveTo>
                  <a:pt x="362279" y="330657"/>
                </a:moveTo>
                <a:lnTo>
                  <a:pt x="348365" y="330657"/>
                </a:lnTo>
                <a:lnTo>
                  <a:pt x="353369" y="334175"/>
                </a:lnTo>
                <a:lnTo>
                  <a:pt x="350232" y="347891"/>
                </a:lnTo>
                <a:lnTo>
                  <a:pt x="342434" y="381787"/>
                </a:lnTo>
                <a:lnTo>
                  <a:pt x="354562" y="381787"/>
                </a:lnTo>
                <a:lnTo>
                  <a:pt x="362335" y="347764"/>
                </a:lnTo>
                <a:lnTo>
                  <a:pt x="363615" y="334743"/>
                </a:lnTo>
                <a:lnTo>
                  <a:pt x="362279" y="330657"/>
                </a:lnTo>
                <a:close/>
              </a:path>
              <a:path w="423545" h="410209">
                <a:moveTo>
                  <a:pt x="347920" y="321081"/>
                </a:moveTo>
                <a:lnTo>
                  <a:pt x="336376" y="321081"/>
                </a:lnTo>
                <a:lnTo>
                  <a:pt x="327969" y="327926"/>
                </a:lnTo>
                <a:lnTo>
                  <a:pt x="361386" y="327926"/>
                </a:lnTo>
                <a:lnTo>
                  <a:pt x="360938" y="326555"/>
                </a:lnTo>
                <a:lnTo>
                  <a:pt x="355355" y="322300"/>
                </a:lnTo>
                <a:lnTo>
                  <a:pt x="347920" y="321081"/>
                </a:lnTo>
                <a:close/>
              </a:path>
              <a:path w="423545" h="410209">
                <a:moveTo>
                  <a:pt x="399813" y="291223"/>
                </a:moveTo>
                <a:lnTo>
                  <a:pt x="386947" y="293230"/>
                </a:lnTo>
                <a:lnTo>
                  <a:pt x="366627" y="381800"/>
                </a:lnTo>
                <a:lnTo>
                  <a:pt x="378896" y="381800"/>
                </a:lnTo>
                <a:lnTo>
                  <a:pt x="385931" y="351485"/>
                </a:lnTo>
                <a:lnTo>
                  <a:pt x="399229" y="351485"/>
                </a:lnTo>
                <a:lnTo>
                  <a:pt x="396930" y="346964"/>
                </a:lnTo>
                <a:lnTo>
                  <a:pt x="401258" y="342925"/>
                </a:lnTo>
                <a:lnTo>
                  <a:pt x="387913" y="342925"/>
                </a:lnTo>
                <a:lnTo>
                  <a:pt x="399813" y="291223"/>
                </a:lnTo>
                <a:close/>
              </a:path>
              <a:path w="423545" h="410209">
                <a:moveTo>
                  <a:pt x="399229" y="351485"/>
                </a:moveTo>
                <a:lnTo>
                  <a:pt x="385931" y="351485"/>
                </a:lnTo>
                <a:lnTo>
                  <a:pt x="400816" y="381800"/>
                </a:lnTo>
                <a:lnTo>
                  <a:pt x="414646" y="381800"/>
                </a:lnTo>
                <a:lnTo>
                  <a:pt x="399229" y="351485"/>
                </a:lnTo>
                <a:close/>
              </a:path>
              <a:path w="423545" h="410209">
                <a:moveTo>
                  <a:pt x="423320" y="322338"/>
                </a:moveTo>
                <a:lnTo>
                  <a:pt x="409680" y="322338"/>
                </a:lnTo>
                <a:lnTo>
                  <a:pt x="387913" y="342925"/>
                </a:lnTo>
                <a:lnTo>
                  <a:pt x="401258" y="342925"/>
                </a:lnTo>
                <a:lnTo>
                  <a:pt x="423320" y="322338"/>
                </a:lnTo>
                <a:close/>
              </a:path>
              <a:path w="423545" h="410209">
                <a:moveTo>
                  <a:pt x="208551" y="291147"/>
                </a:moveTo>
                <a:lnTo>
                  <a:pt x="196028" y="293001"/>
                </a:lnTo>
                <a:lnTo>
                  <a:pt x="175670" y="381800"/>
                </a:lnTo>
                <a:lnTo>
                  <a:pt x="190682" y="381685"/>
                </a:lnTo>
                <a:lnTo>
                  <a:pt x="210366" y="379395"/>
                </a:lnTo>
                <a:lnTo>
                  <a:pt x="223875" y="373033"/>
                </a:lnTo>
                <a:lnTo>
                  <a:pt x="224294" y="372554"/>
                </a:lnTo>
                <a:lnTo>
                  <a:pt x="195381" y="372554"/>
                </a:lnTo>
                <a:lnTo>
                  <a:pt x="189907" y="372491"/>
                </a:lnTo>
                <a:lnTo>
                  <a:pt x="198187" y="335584"/>
                </a:lnTo>
                <a:lnTo>
                  <a:pt x="203293" y="329984"/>
                </a:lnTo>
                <a:lnTo>
                  <a:pt x="233692" y="329907"/>
                </a:lnTo>
                <a:lnTo>
                  <a:pt x="232893" y="328209"/>
                </a:lnTo>
                <a:lnTo>
                  <a:pt x="229922" y="326034"/>
                </a:lnTo>
                <a:lnTo>
                  <a:pt x="200664" y="326034"/>
                </a:lnTo>
                <a:lnTo>
                  <a:pt x="208551" y="291147"/>
                </a:lnTo>
                <a:close/>
              </a:path>
              <a:path w="423545" h="410209">
                <a:moveTo>
                  <a:pt x="233692" y="329907"/>
                </a:moveTo>
                <a:lnTo>
                  <a:pt x="211827" y="329907"/>
                </a:lnTo>
                <a:lnTo>
                  <a:pt x="218550" y="331503"/>
                </a:lnTo>
                <a:lnTo>
                  <a:pt x="223059" y="335881"/>
                </a:lnTo>
                <a:lnTo>
                  <a:pt x="225156" y="342229"/>
                </a:lnTo>
                <a:lnTo>
                  <a:pt x="224641" y="349732"/>
                </a:lnTo>
                <a:lnTo>
                  <a:pt x="218200" y="363176"/>
                </a:lnTo>
                <a:lnTo>
                  <a:pt x="209292" y="369920"/>
                </a:lnTo>
                <a:lnTo>
                  <a:pt x="200744" y="372276"/>
                </a:lnTo>
                <a:lnTo>
                  <a:pt x="195381" y="372554"/>
                </a:lnTo>
                <a:lnTo>
                  <a:pt x="224294" y="372554"/>
                </a:lnTo>
                <a:lnTo>
                  <a:pt x="232328" y="363362"/>
                </a:lnTo>
                <a:lnTo>
                  <a:pt x="236846" y="351142"/>
                </a:lnTo>
                <a:lnTo>
                  <a:pt x="237288" y="337560"/>
                </a:lnTo>
                <a:lnTo>
                  <a:pt x="233692" y="329907"/>
                </a:lnTo>
                <a:close/>
              </a:path>
              <a:path w="423545" h="410209">
                <a:moveTo>
                  <a:pt x="216996" y="321068"/>
                </a:moveTo>
                <a:lnTo>
                  <a:pt x="209719" y="321068"/>
                </a:lnTo>
                <a:lnTo>
                  <a:pt x="200664" y="326034"/>
                </a:lnTo>
                <a:lnTo>
                  <a:pt x="229922" y="326034"/>
                </a:lnTo>
                <a:lnTo>
                  <a:pt x="225513" y="322806"/>
                </a:lnTo>
                <a:lnTo>
                  <a:pt x="216996" y="321068"/>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281222" y="1324829"/>
            <a:ext cx="6295555" cy="751205"/>
          </a:xfrm>
          <a:prstGeom prst="rect">
            <a:avLst/>
          </a:prstGeom>
        </p:spPr>
        <p:txBody>
          <a:bodyPr wrap="square" lIns="0" tIns="0" rIns="0" bIns="0">
            <a:spAutoFit/>
          </a:bodyPr>
          <a:lstStyle>
            <a:lvl1pPr>
              <a:defRPr sz="2850" b="0" i="0">
                <a:solidFill>
                  <a:schemeClr val="bg1"/>
                </a:solidFill>
                <a:latin typeface="DIN Next W1G Medium"/>
                <a:cs typeface="DIN Next W1G Medium"/>
              </a:defRPr>
            </a:lvl1pPr>
          </a:lstStyle>
          <a:p>
            <a:endParaRPr/>
          </a:p>
        </p:txBody>
      </p:sp>
      <p:sp>
        <p:nvSpPr>
          <p:cNvPr id="3" name="Holder 3"/>
          <p:cNvSpPr>
            <a:spLocks noGrp="1"/>
          </p:cNvSpPr>
          <p:nvPr>
            <p:ph type="body" idx="1"/>
          </p:nvPr>
        </p:nvSpPr>
        <p:spPr>
          <a:xfrm>
            <a:off x="281214" y="2073673"/>
            <a:ext cx="5139690" cy="2744470"/>
          </a:xfrm>
          <a:prstGeom prst="rect">
            <a:avLst/>
          </a:prstGeom>
        </p:spPr>
        <p:txBody>
          <a:bodyPr wrap="square" lIns="0" tIns="0" rIns="0" bIns="0">
            <a:spAutoFit/>
          </a:bodyPr>
          <a:lstStyle>
            <a:lvl1pPr>
              <a:defRPr sz="5000" b="0" i="0">
                <a:solidFill>
                  <a:schemeClr val="bg1"/>
                </a:solidFill>
                <a:latin typeface="DIN Next W1G Medium"/>
                <a:cs typeface="DIN Next W1G Medium"/>
              </a:defRPr>
            </a:lvl1pPr>
          </a:lstStyle>
          <a:p>
            <a:endParaRPr/>
          </a:p>
        </p:txBody>
      </p:sp>
      <p:sp>
        <p:nvSpPr>
          <p:cNvPr id="4" name="Holder 4"/>
          <p:cNvSpPr>
            <a:spLocks noGrp="1"/>
          </p:cNvSpPr>
          <p:nvPr>
            <p:ph type="ftr" sz="quarter" idx="5"/>
          </p:nvPr>
        </p:nvSpPr>
        <p:spPr>
          <a:xfrm>
            <a:off x="2331720" y="8503920"/>
            <a:ext cx="219456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8503920"/>
            <a:ext cx="157734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9/9/2021</a:t>
            </a:fld>
            <a:endParaRPr lang="en-US"/>
          </a:p>
        </p:txBody>
      </p:sp>
      <p:sp>
        <p:nvSpPr>
          <p:cNvPr id="6" name="Holder 6"/>
          <p:cNvSpPr>
            <a:spLocks noGrp="1"/>
          </p:cNvSpPr>
          <p:nvPr>
            <p:ph type="sldNum" sz="quarter" idx="7"/>
          </p:nvPr>
        </p:nvSpPr>
        <p:spPr>
          <a:xfrm>
            <a:off x="4937760" y="8503920"/>
            <a:ext cx="157734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otpsimple.hu/"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1221" y="1296000"/>
            <a:ext cx="6221095" cy="1292662"/>
          </a:xfrm>
          <a:prstGeom prst="rect">
            <a:avLst/>
          </a:prstGeom>
        </p:spPr>
        <p:txBody>
          <a:bodyPr vert="horz" wrap="square" lIns="0" tIns="0" rIns="0" bIns="0" rtlCol="0">
            <a:spAutoFit/>
          </a:bodyPr>
          <a:lstStyle/>
          <a:p>
            <a:pPr marL="12700" algn="just" rtl="0">
              <a:lnSpc>
                <a:spcPct val="100000"/>
              </a:lnSpc>
            </a:pPr>
            <a:r>
              <a:rPr lang="en" sz="1400" b="1" i="0" u="none" baseline="0">
                <a:solidFill>
                  <a:srgbClr val="52AE32"/>
                </a:solidFill>
                <a:latin typeface="Arial" panose="020B0604020202020204" pitchFamily="34" charset="0"/>
                <a:cs typeface="Arial" panose="020B0604020202020204" pitchFamily="34" charset="0"/>
              </a:rPr>
              <a:t>Would you like to tailor your bank to your own needs?</a:t>
            </a:r>
            <a:endParaRPr sz="1400" b="1" dirty="0">
              <a:latin typeface="Arial" panose="020B0604020202020204" pitchFamily="34" charset="0"/>
              <a:cs typeface="Arial" panose="020B0604020202020204" pitchFamily="34" charset="0"/>
            </a:endParaRPr>
          </a:p>
          <a:p>
            <a:pPr marL="12700" marR="168275" algn="just" rtl="0">
              <a:lnSpc>
                <a:spcPts val="1400"/>
              </a:lnSpc>
              <a:spcBef>
                <a:spcPts val="1400"/>
              </a:spcBef>
            </a:pPr>
            <a:r>
              <a:rPr lang="en" sz="1200" b="1" i="0" u="none" baseline="0">
                <a:solidFill>
                  <a:srgbClr val="52AE32"/>
                </a:solidFill>
                <a:latin typeface="Arial" panose="020B0604020202020204" pitchFamily="34" charset="0"/>
                <a:cs typeface="Arial" panose="020B0604020202020204" pitchFamily="34" charset="0"/>
              </a:rPr>
              <a:t>If you are after an offer where it is YOU who decides what you need and can set your monthly fee and even change all this every month; where you can manage all your finances online,</a:t>
            </a:r>
            <a:endParaRPr sz="1200" b="1" dirty="0">
              <a:latin typeface="Arial" panose="020B0604020202020204" pitchFamily="34" charset="0"/>
              <a:cs typeface="Arial" panose="020B0604020202020204" pitchFamily="34" charset="0"/>
            </a:endParaRPr>
          </a:p>
          <a:p>
            <a:pPr marL="12700" marR="5080" algn="just" rtl="0">
              <a:lnSpc>
                <a:spcPts val="1400"/>
              </a:lnSpc>
            </a:pPr>
            <a:r>
              <a:rPr lang="en" sz="1200" b="1" i="0" u="none" baseline="0">
                <a:solidFill>
                  <a:srgbClr val="52AE32"/>
                </a:solidFill>
                <a:latin typeface="Arial" panose="020B0604020202020204" pitchFamily="34" charset="0"/>
                <a:cs typeface="Arial" panose="020B0604020202020204" pitchFamily="34" charset="0"/>
              </a:rPr>
              <a:t>from your mobile while on the road, and where everything is up to YOU, then we recommend the Smart Account Package for you</a:t>
            </a:r>
            <a:endParaRPr sz="1200" b="1" dirty="0">
              <a:latin typeface="Arial" panose="020B0604020202020204" pitchFamily="34" charset="0"/>
              <a:cs typeface="Arial" panose="020B0604020202020204" pitchFamily="34" charset="0"/>
            </a:endParaRPr>
          </a:p>
        </p:txBody>
      </p:sp>
      <p:sp>
        <p:nvSpPr>
          <p:cNvPr id="3" name="object 3"/>
          <p:cNvSpPr txBox="1"/>
          <p:nvPr/>
        </p:nvSpPr>
        <p:spPr>
          <a:xfrm>
            <a:off x="6303612" y="2884120"/>
            <a:ext cx="554388" cy="738664"/>
          </a:xfrm>
          <a:prstGeom prst="rect">
            <a:avLst/>
          </a:prstGeom>
        </p:spPr>
        <p:txBody>
          <a:bodyPr vert="horz" wrap="square" lIns="0" tIns="0" rIns="0" bIns="0" rtlCol="0">
            <a:spAutoFit/>
          </a:bodyPr>
          <a:lstStyle/>
          <a:p>
            <a:pPr marL="12700" algn="just" rtl="0">
              <a:lnSpc>
                <a:spcPct val="100000"/>
              </a:lnSpc>
            </a:pPr>
            <a:r>
              <a:rPr lang="en" sz="1200" b="0" i="0" u="none" baseline="0" dirty="0">
                <a:solidFill>
                  <a:srgbClr val="706F6F"/>
                </a:solidFill>
                <a:latin typeface="Arial" panose="020B0604020202020204" pitchFamily="34" charset="0"/>
                <a:cs typeface="Arial" panose="020B0604020202020204" pitchFamily="34" charset="0"/>
              </a:rPr>
              <a:t>HUF </a:t>
            </a:r>
            <a:r>
              <a:rPr lang="en" sz="1200" b="0" i="0" u="none" baseline="0" dirty="0" smtClean="0">
                <a:solidFill>
                  <a:srgbClr val="706F6F"/>
                </a:solidFill>
                <a:latin typeface="Arial" panose="020B0604020202020204" pitchFamily="34" charset="0"/>
                <a:cs typeface="Arial" panose="020B0604020202020204" pitchFamily="34" charset="0"/>
              </a:rPr>
              <a:t>0</a:t>
            </a:r>
            <a:endParaRPr lang="hu-HU" sz="1200" b="0" i="0" u="none" baseline="0" dirty="0" smtClean="0">
              <a:solidFill>
                <a:srgbClr val="706F6F"/>
              </a:solidFill>
              <a:latin typeface="Arial" panose="020B0604020202020204" pitchFamily="34" charset="0"/>
              <a:cs typeface="Arial" panose="020B0604020202020204" pitchFamily="34" charset="0"/>
            </a:endParaRPr>
          </a:p>
          <a:p>
            <a:pPr marL="12700" algn="just" rtl="0">
              <a:lnSpc>
                <a:spcPct val="100000"/>
              </a:lnSpc>
            </a:pPr>
            <a:endParaRPr sz="1200" dirty="0">
              <a:latin typeface="Arial" panose="020B0604020202020204" pitchFamily="34" charset="0"/>
              <a:cs typeface="Arial" panose="020B0604020202020204" pitchFamily="34" charset="0"/>
            </a:endParaRPr>
          </a:p>
          <a:p>
            <a:pPr marL="12700" algn="just" rtl="0">
              <a:lnSpc>
                <a:spcPct val="100000"/>
              </a:lnSpc>
            </a:pPr>
            <a:r>
              <a:rPr lang="en" sz="1200" b="0" i="0" u="none" baseline="0" dirty="0">
                <a:solidFill>
                  <a:srgbClr val="706F6F"/>
                </a:solidFill>
                <a:latin typeface="Arial" panose="020B0604020202020204" pitchFamily="34" charset="0"/>
                <a:cs typeface="Arial" panose="020B0604020202020204" pitchFamily="34" charset="0"/>
              </a:rPr>
              <a:t>HUF 0</a:t>
            </a:r>
            <a:endParaRPr sz="1200" dirty="0">
              <a:latin typeface="Arial" panose="020B0604020202020204" pitchFamily="34" charset="0"/>
              <a:cs typeface="Arial" panose="020B0604020202020204" pitchFamily="34" charset="0"/>
            </a:endParaRPr>
          </a:p>
          <a:p>
            <a:pPr marL="12700" algn="just" rtl="0">
              <a:lnSpc>
                <a:spcPct val="100000"/>
              </a:lnSpc>
            </a:pPr>
            <a:r>
              <a:rPr lang="en" sz="1200" b="0" i="0" u="none" baseline="0" dirty="0">
                <a:solidFill>
                  <a:srgbClr val="706F6F"/>
                </a:solidFill>
                <a:latin typeface="Arial" panose="020B0604020202020204" pitchFamily="34" charset="0"/>
                <a:cs typeface="Arial" panose="020B0604020202020204" pitchFamily="34" charset="0"/>
              </a:rPr>
              <a:t>HUF 0</a:t>
            </a:r>
            <a:endParaRPr sz="1200" dirty="0">
              <a:latin typeface="Arial" panose="020B0604020202020204" pitchFamily="34" charset="0"/>
              <a:cs typeface="Arial" panose="020B0604020202020204" pitchFamily="34" charset="0"/>
            </a:endParaRPr>
          </a:p>
        </p:txBody>
      </p:sp>
      <p:sp>
        <p:nvSpPr>
          <p:cNvPr id="4" name="object 4"/>
          <p:cNvSpPr txBox="1"/>
          <p:nvPr/>
        </p:nvSpPr>
        <p:spPr>
          <a:xfrm>
            <a:off x="281221" y="2701240"/>
            <a:ext cx="5614035" cy="1659429"/>
          </a:xfrm>
          <a:prstGeom prst="rect">
            <a:avLst/>
          </a:prstGeom>
        </p:spPr>
        <p:txBody>
          <a:bodyPr vert="horz" wrap="square" lIns="0" tIns="0" rIns="0" bIns="0" rtlCol="0">
            <a:spAutoFit/>
          </a:bodyPr>
          <a:lstStyle/>
          <a:p>
            <a:pPr marL="12700" algn="just" rtl="0">
              <a:lnSpc>
                <a:spcPct val="100000"/>
              </a:lnSpc>
            </a:pPr>
            <a:r>
              <a:rPr lang="en" sz="1200" b="1" i="0" u="none" baseline="0" dirty="0">
                <a:solidFill>
                  <a:srgbClr val="52AE32"/>
                </a:solidFill>
                <a:latin typeface="Arial" panose="020B0604020202020204" pitchFamily="34" charset="0"/>
                <a:cs typeface="Arial" panose="020B0604020202020204" pitchFamily="34" charset="0"/>
              </a:rPr>
              <a:t>Basic package for HUF 0</a:t>
            </a:r>
            <a:endParaRPr sz="1200" b="1" dirty="0">
              <a:latin typeface="Arial" panose="020B0604020202020204" pitchFamily="34" charset="0"/>
              <a:cs typeface="Arial" panose="020B0604020202020204" pitchFamily="34" charset="0"/>
            </a:endParaRPr>
          </a:p>
          <a:p>
            <a:pPr marL="118110" indent="-105410" algn="just" rtl="0">
              <a:lnSpc>
                <a:spcPct val="100000"/>
              </a:lnSpc>
              <a:buClr>
                <a:srgbClr val="52AE32"/>
              </a:buClr>
              <a:buFont typeface="DIN Next W1G Medium"/>
              <a:buChar char="•"/>
              <a:tabLst>
                <a:tab pos="118745" algn="l"/>
              </a:tabLst>
            </a:pPr>
            <a:r>
              <a:rPr lang="en" sz="1200" b="0" i="0" u="none" baseline="0" dirty="0">
                <a:solidFill>
                  <a:srgbClr val="706F6F"/>
                </a:solidFill>
                <a:latin typeface="Arial" panose="020B0604020202020204" pitchFamily="34" charset="0"/>
                <a:cs typeface="Arial" panose="020B0604020202020204" pitchFamily="34" charset="0"/>
              </a:rPr>
              <a:t>Free of charge: the first debit card in the first year after account opening is free of charge</a:t>
            </a:r>
            <a:endParaRPr sz="1200" dirty="0">
              <a:latin typeface="Arial" panose="020B0604020202020204" pitchFamily="34" charset="0"/>
              <a:cs typeface="Arial" panose="020B0604020202020204" pitchFamily="34" charset="0"/>
            </a:endParaRPr>
          </a:p>
          <a:p>
            <a:pPr marL="118110" indent="-105410" algn="just" rtl="0">
              <a:lnSpc>
                <a:spcPct val="100000"/>
              </a:lnSpc>
              <a:buClr>
                <a:srgbClr val="52AE32"/>
              </a:buClr>
              <a:buFont typeface="DIN Next W1G Medium"/>
              <a:buChar char="•"/>
              <a:tabLst>
                <a:tab pos="118745" algn="l"/>
              </a:tabLst>
            </a:pPr>
            <a:r>
              <a:rPr lang="en" sz="1200" b="0" i="0" u="none" baseline="0" dirty="0">
                <a:solidFill>
                  <a:srgbClr val="706F6F"/>
                </a:solidFill>
                <a:latin typeface="Arial" panose="020B0604020202020204" pitchFamily="34" charset="0"/>
                <a:cs typeface="Arial" panose="020B0604020202020204" pitchFamily="34" charset="0"/>
              </a:rPr>
              <a:t>Free of charge account management (only minimum income requirement*)</a:t>
            </a:r>
            <a:endParaRPr sz="1200" dirty="0">
              <a:latin typeface="Arial" panose="020B0604020202020204" pitchFamily="34" charset="0"/>
              <a:cs typeface="Arial" panose="020B0604020202020204" pitchFamily="34" charset="0"/>
            </a:endParaRPr>
          </a:p>
          <a:p>
            <a:pPr marL="118110" indent="-105410" algn="just" rtl="0">
              <a:lnSpc>
                <a:spcPct val="100000"/>
              </a:lnSpc>
              <a:buClr>
                <a:srgbClr val="52AE32"/>
              </a:buClr>
              <a:buFont typeface="DIN Next W1G Medium"/>
              <a:buChar char="•"/>
              <a:tabLst>
                <a:tab pos="118745" algn="l"/>
              </a:tabLst>
            </a:pPr>
            <a:r>
              <a:rPr lang="en" sz="1200" b="0" i="0" u="none" baseline="0" dirty="0">
                <a:solidFill>
                  <a:srgbClr val="706F6F"/>
                </a:solidFill>
                <a:latin typeface="Arial" panose="020B0604020202020204" pitchFamily="34" charset="0"/>
                <a:cs typeface="Arial" panose="020B0604020202020204" pitchFamily="34" charset="0"/>
              </a:rPr>
              <a:t>Free of charge online banking</a:t>
            </a:r>
            <a:endParaRPr sz="1200" dirty="0">
              <a:latin typeface="Arial" panose="020B0604020202020204" pitchFamily="34" charset="0"/>
              <a:cs typeface="Arial" panose="020B0604020202020204" pitchFamily="34" charset="0"/>
            </a:endParaRPr>
          </a:p>
          <a:p>
            <a:pPr marL="118110" indent="-105410" algn="just" rtl="0">
              <a:lnSpc>
                <a:spcPct val="100000"/>
              </a:lnSpc>
              <a:buClr>
                <a:srgbClr val="52AE32"/>
              </a:buClr>
              <a:buFont typeface="DIN Next W1G Medium"/>
              <a:buChar char="•"/>
              <a:tabLst>
                <a:tab pos="118745" algn="l"/>
              </a:tabLst>
            </a:pPr>
            <a:r>
              <a:rPr lang="en" sz="1200" b="0" i="0" u="none" baseline="0" dirty="0">
                <a:solidFill>
                  <a:srgbClr val="706F6F"/>
                </a:solidFill>
                <a:latin typeface="Arial" panose="020B0604020202020204" pitchFamily="34" charset="0"/>
                <a:cs typeface="Arial" panose="020B0604020202020204" pitchFamily="34" charset="0"/>
              </a:rPr>
              <a:t>Online transactions at discounted rate</a:t>
            </a:r>
            <a:endParaRPr sz="1200" dirty="0">
              <a:latin typeface="Arial" panose="020B0604020202020204" pitchFamily="34" charset="0"/>
              <a:cs typeface="Arial" panose="020B0604020202020204" pitchFamily="34" charset="0"/>
            </a:endParaRPr>
          </a:p>
          <a:p>
            <a:pPr marL="118110" marR="5080" indent="-105410" algn="just" rtl="0">
              <a:lnSpc>
                <a:spcPts val="1400"/>
              </a:lnSpc>
              <a:spcBef>
                <a:spcPts val="80"/>
              </a:spcBef>
              <a:buClr>
                <a:srgbClr val="52AE32"/>
              </a:buClr>
              <a:buFont typeface="DIN Next W1G Medium"/>
              <a:buChar char="•"/>
              <a:tabLst>
                <a:tab pos="118745" algn="l"/>
              </a:tabLst>
            </a:pPr>
            <a:r>
              <a:rPr lang="en" sz="1200" b="0" i="0" u="none" baseline="0" dirty="0">
                <a:solidFill>
                  <a:srgbClr val="706F6F"/>
                </a:solidFill>
                <a:latin typeface="Arial" panose="020B0604020202020204" pitchFamily="34" charset="0"/>
                <a:cs typeface="Arial" panose="020B0604020202020204" pitchFamily="34" charset="0"/>
              </a:rPr>
              <a:t>2 free of charge cash withdrawals per month subject to making the relevant declaration (up to HUF 150,000).**</a:t>
            </a:r>
            <a:endParaRPr sz="1200" dirty="0">
              <a:latin typeface="Arial" panose="020B0604020202020204" pitchFamily="34" charset="0"/>
              <a:cs typeface="Arial" panose="020B0604020202020204" pitchFamily="34" charset="0"/>
            </a:endParaRPr>
          </a:p>
          <a:p>
            <a:pPr marL="118110" indent="-105410" algn="just" rtl="0">
              <a:lnSpc>
                <a:spcPts val="1400"/>
              </a:lnSpc>
              <a:buClr>
                <a:srgbClr val="52AE32"/>
              </a:buClr>
              <a:buFont typeface="DIN Next W1G Medium"/>
              <a:buChar char="•"/>
              <a:tabLst>
                <a:tab pos="118745" algn="l"/>
              </a:tabLst>
            </a:pPr>
            <a:r>
              <a:rPr lang="en" sz="1200" b="0" i="0" u="none" baseline="0" dirty="0">
                <a:solidFill>
                  <a:srgbClr val="706F6F"/>
                </a:solidFill>
                <a:latin typeface="Arial" panose="020B0604020202020204" pitchFamily="34" charset="0"/>
                <a:cs typeface="Arial" panose="020B0604020202020204" pitchFamily="34" charset="0"/>
              </a:rPr>
              <a:t>Free of charge Smart FX Account (in EUR)</a:t>
            </a:r>
            <a:endParaRPr sz="1200" dirty="0">
              <a:latin typeface="Arial" panose="020B0604020202020204" pitchFamily="34" charset="0"/>
              <a:cs typeface="Arial" panose="020B0604020202020204" pitchFamily="34" charset="0"/>
            </a:endParaRPr>
          </a:p>
        </p:txBody>
      </p:sp>
      <p:sp>
        <p:nvSpPr>
          <p:cNvPr id="5" name="object 5"/>
          <p:cNvSpPr txBox="1"/>
          <p:nvPr/>
        </p:nvSpPr>
        <p:spPr>
          <a:xfrm>
            <a:off x="6296869" y="3632309"/>
            <a:ext cx="554388" cy="738664"/>
          </a:xfrm>
          <a:prstGeom prst="rect">
            <a:avLst/>
          </a:prstGeom>
        </p:spPr>
        <p:txBody>
          <a:bodyPr vert="horz" wrap="square" lIns="0" tIns="0" rIns="0" bIns="0" rtlCol="0">
            <a:spAutoFit/>
          </a:bodyPr>
          <a:lstStyle/>
          <a:p>
            <a:pPr marL="12700" algn="just" rtl="0">
              <a:lnSpc>
                <a:spcPct val="100000"/>
              </a:lnSpc>
            </a:pPr>
            <a:r>
              <a:rPr lang="en" sz="1200" b="0" i="0" u="none" baseline="0" dirty="0">
                <a:solidFill>
                  <a:srgbClr val="706F6F"/>
                </a:solidFill>
                <a:latin typeface="Arial" panose="020B0604020202020204" pitchFamily="34" charset="0"/>
                <a:cs typeface="Arial" panose="020B0604020202020204" pitchFamily="34" charset="0"/>
              </a:rPr>
              <a:t>HUF 0</a:t>
            </a:r>
            <a:endParaRPr sz="1200" dirty="0">
              <a:latin typeface="Arial" panose="020B0604020202020204" pitchFamily="34" charset="0"/>
              <a:cs typeface="Arial" panose="020B0604020202020204" pitchFamily="34" charset="0"/>
            </a:endParaRPr>
          </a:p>
          <a:p>
            <a:pPr marL="12700" algn="just" rtl="0">
              <a:lnSpc>
                <a:spcPct val="100000"/>
              </a:lnSpc>
            </a:pPr>
            <a:r>
              <a:rPr lang="en" sz="1200" b="0" i="0" u="none" baseline="0" dirty="0">
                <a:solidFill>
                  <a:srgbClr val="706F6F"/>
                </a:solidFill>
                <a:latin typeface="Arial" panose="020B0604020202020204" pitchFamily="34" charset="0"/>
                <a:cs typeface="Arial" panose="020B0604020202020204" pitchFamily="34" charset="0"/>
              </a:rPr>
              <a:t>HUF </a:t>
            </a:r>
            <a:r>
              <a:rPr lang="en" sz="1200" b="0" i="0" u="none" baseline="0" dirty="0" smtClean="0">
                <a:solidFill>
                  <a:srgbClr val="706F6F"/>
                </a:solidFill>
                <a:latin typeface="Arial" panose="020B0604020202020204" pitchFamily="34" charset="0"/>
                <a:cs typeface="Arial" panose="020B0604020202020204" pitchFamily="34" charset="0"/>
              </a:rPr>
              <a:t>0</a:t>
            </a:r>
            <a:endParaRPr lang="hu-HU" sz="1200" b="0" i="0" u="none" baseline="0" dirty="0" smtClean="0">
              <a:solidFill>
                <a:srgbClr val="706F6F"/>
              </a:solidFill>
              <a:latin typeface="Arial" panose="020B0604020202020204" pitchFamily="34" charset="0"/>
              <a:cs typeface="Arial" panose="020B0604020202020204" pitchFamily="34" charset="0"/>
            </a:endParaRPr>
          </a:p>
          <a:p>
            <a:pPr marL="12700" algn="just" rtl="0">
              <a:lnSpc>
                <a:spcPct val="100000"/>
              </a:lnSpc>
            </a:pPr>
            <a:endParaRPr lang="hu-HU" sz="1200" dirty="0">
              <a:solidFill>
                <a:srgbClr val="706F6F"/>
              </a:solidFill>
              <a:latin typeface="Arial" panose="020B0604020202020204" pitchFamily="34" charset="0"/>
              <a:cs typeface="Arial" panose="020B0604020202020204" pitchFamily="34" charset="0"/>
            </a:endParaRPr>
          </a:p>
          <a:p>
            <a:pPr marL="12700" algn="just" rtl="0">
              <a:lnSpc>
                <a:spcPct val="100000"/>
              </a:lnSpc>
            </a:pPr>
            <a:r>
              <a:rPr lang="hu-HU" sz="1200" dirty="0" smtClean="0">
                <a:solidFill>
                  <a:srgbClr val="706F6F"/>
                </a:solidFill>
                <a:latin typeface="Arial" panose="020B0604020202020204" pitchFamily="34" charset="0"/>
                <a:cs typeface="Arial" panose="020B0604020202020204" pitchFamily="34" charset="0"/>
              </a:rPr>
              <a:t>HUF 0</a:t>
            </a:r>
            <a:endParaRPr sz="1200" dirty="0">
              <a:latin typeface="Arial" panose="020B0604020202020204" pitchFamily="34" charset="0"/>
              <a:cs typeface="Arial" panose="020B0604020202020204" pitchFamily="34" charset="0"/>
            </a:endParaRPr>
          </a:p>
        </p:txBody>
      </p:sp>
      <p:sp>
        <p:nvSpPr>
          <p:cNvPr id="6" name="object 6"/>
          <p:cNvSpPr txBox="1"/>
          <p:nvPr/>
        </p:nvSpPr>
        <p:spPr>
          <a:xfrm>
            <a:off x="281221" y="4484320"/>
            <a:ext cx="6024245" cy="3277820"/>
          </a:xfrm>
          <a:prstGeom prst="rect">
            <a:avLst/>
          </a:prstGeom>
        </p:spPr>
        <p:txBody>
          <a:bodyPr vert="horz" wrap="square" lIns="0" tIns="0" rIns="0" bIns="0" rtlCol="0">
            <a:spAutoFit/>
          </a:bodyPr>
          <a:lstStyle/>
          <a:p>
            <a:pPr marL="12700" algn="just" rtl="0">
              <a:lnSpc>
                <a:spcPct val="100000"/>
              </a:lnSpc>
            </a:pPr>
            <a:r>
              <a:rPr lang="en" sz="1200" b="1" i="0" u="none" baseline="0" dirty="0">
                <a:solidFill>
                  <a:srgbClr val="52AE32"/>
                </a:solidFill>
                <a:latin typeface="Arial" panose="020B0604020202020204" pitchFamily="34" charset="0"/>
                <a:cs typeface="Arial" panose="020B0604020202020204" pitchFamily="34" charset="0"/>
              </a:rPr>
              <a:t>Optional discount packages</a:t>
            </a:r>
            <a:endParaRPr sz="1200" b="1" dirty="0">
              <a:latin typeface="Arial" panose="020B0604020202020204" pitchFamily="34" charset="0"/>
              <a:cs typeface="Arial" panose="020B0604020202020204" pitchFamily="34" charset="0"/>
            </a:endParaRPr>
          </a:p>
          <a:p>
            <a:pPr marL="118110" marR="16510" indent="-105410" algn="just" rtl="0">
              <a:lnSpc>
                <a:spcPts val="1400"/>
              </a:lnSpc>
              <a:spcBef>
                <a:spcPts val="80"/>
              </a:spcBef>
              <a:buClr>
                <a:srgbClr val="52AE32"/>
              </a:buClr>
              <a:buFont typeface="DIN Next W1G Medium"/>
              <a:buChar char="•"/>
              <a:tabLst>
                <a:tab pos="118745" algn="l"/>
              </a:tabLst>
            </a:pPr>
            <a:r>
              <a:rPr lang="en" sz="1200" b="0" i="0" u="none" baseline="0" dirty="0">
                <a:solidFill>
                  <a:srgbClr val="706F6F"/>
                </a:solidFill>
                <a:latin typeface="Arial" panose="020B0604020202020204" pitchFamily="34" charset="0"/>
                <a:cs typeface="Arial" panose="020B0604020202020204" pitchFamily="34" charset="0"/>
              </a:rPr>
              <a:t>All-in package: 2 free of charge cash withdrawals each month from domestic OTP ATM’s; all domestic intra-bank and inter-bank funds transfers and direct debits free of charge up to HUF 250,000 a month Unlimited number of SMS messages about transactions on the account, annual card fee.</a:t>
            </a:r>
            <a:endParaRPr sz="1200" dirty="0">
              <a:latin typeface="Arial" panose="020B0604020202020204" pitchFamily="34" charset="0"/>
              <a:cs typeface="Arial" panose="020B0604020202020204" pitchFamily="34" charset="0"/>
            </a:endParaRPr>
          </a:p>
          <a:p>
            <a:pPr marL="118110" indent="-105410" algn="just" rtl="0">
              <a:lnSpc>
                <a:spcPts val="1400"/>
              </a:lnSpc>
              <a:buClr>
                <a:srgbClr val="52AE32"/>
              </a:buClr>
              <a:buFont typeface="DIN Next W1G Medium"/>
              <a:buChar char="•"/>
              <a:tabLst>
                <a:tab pos="118745" algn="l"/>
              </a:tabLst>
            </a:pPr>
            <a:r>
              <a:rPr lang="en" sz="1200" b="0" i="0" u="none" baseline="0" dirty="0">
                <a:solidFill>
                  <a:srgbClr val="706F6F"/>
                </a:solidFill>
                <a:latin typeface="Arial" panose="020B0604020202020204" pitchFamily="34" charset="0"/>
                <a:cs typeface="Arial" panose="020B0604020202020204" pitchFamily="34" charset="0"/>
              </a:rPr>
              <a:t>2 ATM or 5 ATM Package – 2 or 5 cash withdrawals per month from OTP ATM’s;</a:t>
            </a:r>
            <a:endParaRPr sz="1200" dirty="0">
              <a:latin typeface="Arial" panose="020B0604020202020204" pitchFamily="34" charset="0"/>
              <a:cs typeface="Arial" panose="020B0604020202020204" pitchFamily="34" charset="0"/>
            </a:endParaRPr>
          </a:p>
          <a:p>
            <a:pPr marL="118110" marR="343535" indent="-105410" algn="just" rtl="0">
              <a:lnSpc>
                <a:spcPts val="1400"/>
              </a:lnSpc>
              <a:spcBef>
                <a:spcPts val="80"/>
              </a:spcBef>
              <a:buClr>
                <a:srgbClr val="52AE32"/>
              </a:buClr>
              <a:buFont typeface="DIN Next W1G Medium"/>
              <a:buChar char="•"/>
              <a:tabLst>
                <a:tab pos="118745" algn="l"/>
              </a:tabLst>
            </a:pPr>
            <a:r>
              <a:rPr lang="en" sz="1200" b="0" i="0" u="none" baseline="0" dirty="0">
                <a:solidFill>
                  <a:srgbClr val="706F6F"/>
                </a:solidFill>
                <a:latin typeface="Arial" panose="020B0604020202020204" pitchFamily="34" charset="0"/>
                <a:cs typeface="Arial" panose="020B0604020202020204" pitchFamily="34" charset="0"/>
              </a:rPr>
              <a:t>Daily Security package – 2 discounted cash withdrawals per month from OTP ATM + Smart SMS package</a:t>
            </a:r>
            <a:endParaRPr sz="1200" dirty="0">
              <a:latin typeface="Arial" panose="020B0604020202020204" pitchFamily="34" charset="0"/>
              <a:cs typeface="Arial" panose="020B0604020202020204" pitchFamily="34" charset="0"/>
            </a:endParaRPr>
          </a:p>
          <a:p>
            <a:pPr marL="118110" marR="288290" indent="-105410" algn="just" rtl="0">
              <a:lnSpc>
                <a:spcPts val="1400"/>
              </a:lnSpc>
              <a:spcBef>
                <a:spcPts val="40"/>
              </a:spcBef>
              <a:buClr>
                <a:srgbClr val="52AE32"/>
              </a:buClr>
              <a:buFont typeface="DIN Next W1G Medium"/>
              <a:buChar char="•"/>
              <a:tabLst>
                <a:tab pos="118745" algn="l"/>
              </a:tabLst>
            </a:pPr>
            <a:r>
              <a:rPr lang="en" sz="1200" b="0" i="0" u="none" baseline="0" dirty="0">
                <a:solidFill>
                  <a:srgbClr val="706F6F"/>
                </a:solidFill>
                <a:latin typeface="Arial" panose="020B0604020202020204" pitchFamily="34" charset="0"/>
                <a:cs typeface="Arial" panose="020B0604020202020204" pitchFamily="34" charset="0"/>
              </a:rPr>
              <a:t>Smart SMS package – SMS service + unlimited number of SMS notifications on all transactions;</a:t>
            </a:r>
            <a:endParaRPr sz="1200" dirty="0">
              <a:latin typeface="Arial" panose="020B0604020202020204" pitchFamily="34" charset="0"/>
              <a:cs typeface="Arial" panose="020B0604020202020204" pitchFamily="34" charset="0"/>
            </a:endParaRPr>
          </a:p>
          <a:p>
            <a:pPr marL="118110" indent="-105410" algn="just" rtl="0">
              <a:lnSpc>
                <a:spcPts val="1400"/>
              </a:lnSpc>
              <a:buClr>
                <a:srgbClr val="52AE32"/>
              </a:buClr>
              <a:buFont typeface="DIN Next W1G Medium"/>
              <a:buChar char="•"/>
              <a:tabLst>
                <a:tab pos="118745" algn="l"/>
              </a:tabLst>
            </a:pPr>
            <a:r>
              <a:rPr lang="en" sz="1200" b="0" i="0" u="none" baseline="0" dirty="0">
                <a:solidFill>
                  <a:srgbClr val="706F6F"/>
                </a:solidFill>
                <a:latin typeface="Arial" panose="020B0604020202020204" pitchFamily="34" charset="0"/>
                <a:cs typeface="Arial" panose="020B0604020202020204" pitchFamily="34" charset="0"/>
              </a:rPr>
              <a:t>Transaction package – all domestic intra-bank and inter-bank funds transfers and direct debits via OTPdirekt and the OTP SmartBank channel free of charge up to HUF 250,000 a month;</a:t>
            </a:r>
          </a:p>
          <a:p>
            <a:pPr marL="118110" indent="-105410" algn="just" rtl="0">
              <a:lnSpc>
                <a:spcPts val="1400"/>
              </a:lnSpc>
              <a:buClr>
                <a:srgbClr val="52AE32"/>
              </a:buClr>
              <a:buFont typeface="DIN Next W1G Medium"/>
              <a:buChar char="•"/>
              <a:tabLst>
                <a:tab pos="118745" algn="l"/>
              </a:tabLst>
            </a:pPr>
            <a:r>
              <a:rPr lang="en" sz="1200" b="0" i="0" u="none" baseline="0" dirty="0">
                <a:solidFill>
                  <a:srgbClr val="706F6F"/>
                </a:solidFill>
                <a:latin typeface="Arial" panose="020B0604020202020204" pitchFamily="34" charset="0"/>
                <a:cs typeface="Arial" panose="020B0604020202020204" pitchFamily="34" charset="0"/>
              </a:rPr>
              <a:t>Savings package – Smart Extra Term Deposit + preferential securities account</a:t>
            </a:r>
            <a:endParaRPr sz="1200" dirty="0">
              <a:latin typeface="Arial" panose="020B0604020202020204" pitchFamily="34" charset="0"/>
              <a:cs typeface="Arial" panose="020B0604020202020204" pitchFamily="34" charset="0"/>
            </a:endParaRPr>
          </a:p>
          <a:p>
            <a:pPr algn="just" rtl="0">
              <a:lnSpc>
                <a:spcPct val="100000"/>
              </a:lnSpc>
              <a:spcBef>
                <a:spcPts val="35"/>
              </a:spcBef>
              <a:buClr>
                <a:srgbClr val="52AE32"/>
              </a:buClr>
              <a:buFont typeface="DIN Next W1G Medium"/>
              <a:buChar char="•"/>
            </a:pPr>
            <a:endParaRPr sz="1150" dirty="0">
              <a:latin typeface="Arial" panose="020B0604020202020204" pitchFamily="34" charset="0"/>
              <a:cs typeface="Arial" panose="020B0604020202020204" pitchFamily="34" charset="0"/>
            </a:endParaRPr>
          </a:p>
          <a:p>
            <a:pPr marL="12700" algn="just" rtl="0">
              <a:lnSpc>
                <a:spcPct val="100000"/>
              </a:lnSpc>
            </a:pPr>
            <a:r>
              <a:rPr lang="en" sz="1200" b="1" i="0" u="none" baseline="0" dirty="0">
                <a:solidFill>
                  <a:srgbClr val="52AE32"/>
                </a:solidFill>
                <a:latin typeface="Arial" panose="020B0604020202020204" pitchFamily="34" charset="0"/>
                <a:cs typeface="Arial" panose="020B0604020202020204" pitchFamily="34" charset="0"/>
              </a:rPr>
              <a:t>Extra services</a:t>
            </a:r>
            <a:endParaRPr sz="1200" b="1" dirty="0">
              <a:latin typeface="Arial" panose="020B0604020202020204" pitchFamily="34" charset="0"/>
              <a:cs typeface="Arial" panose="020B0604020202020204" pitchFamily="34" charset="0"/>
            </a:endParaRPr>
          </a:p>
          <a:p>
            <a:pPr marL="118110" marR="5080" indent="-105410" algn="just" rtl="0">
              <a:lnSpc>
                <a:spcPts val="1400"/>
              </a:lnSpc>
              <a:spcBef>
                <a:spcPts val="75"/>
              </a:spcBef>
              <a:buClr>
                <a:srgbClr val="52AE32"/>
              </a:buClr>
              <a:buFont typeface="DIN Next W1G Medium"/>
              <a:buChar char="•"/>
              <a:tabLst>
                <a:tab pos="118745" algn="l"/>
              </a:tabLst>
            </a:pPr>
            <a:r>
              <a:rPr lang="en" sz="1200" b="0" i="0" u="none" baseline="0" dirty="0">
                <a:solidFill>
                  <a:srgbClr val="706F6F"/>
                </a:solidFill>
                <a:latin typeface="Arial" panose="020B0604020202020204" pitchFamily="34" charset="0"/>
                <a:cs typeface="Arial" panose="020B0604020202020204" pitchFamily="34" charset="0"/>
              </a:rPr>
              <a:t>Initial costs waived when you take out a housing </a:t>
            </a:r>
            <a:r>
              <a:rPr lang="en" sz="1200" b="0" i="0" u="none" baseline="0" dirty="0" smtClean="0">
                <a:solidFill>
                  <a:srgbClr val="706F6F"/>
                </a:solidFill>
                <a:latin typeface="Arial" panose="020B0604020202020204" pitchFamily="34" charset="0"/>
                <a:cs typeface="Arial" panose="020B0604020202020204" pitchFamily="34" charset="0"/>
              </a:rPr>
              <a:t>loan; </a:t>
            </a:r>
            <a:r>
              <a:rPr lang="en" sz="1200" b="0" i="0" u="none" baseline="0" dirty="0">
                <a:solidFill>
                  <a:srgbClr val="706F6F"/>
                </a:solidFill>
                <a:latin typeface="Arial" panose="020B0604020202020204" pitchFamily="34" charset="0"/>
                <a:cs typeface="Arial" panose="020B0604020202020204" pitchFamily="34" charset="0"/>
              </a:rPr>
              <a:t>free of charge OTP Health Fund primary card.</a:t>
            </a:r>
            <a:endParaRPr sz="1200" dirty="0">
              <a:latin typeface="Arial" panose="020B0604020202020204" pitchFamily="34" charset="0"/>
              <a:cs typeface="Arial" panose="020B0604020202020204" pitchFamily="34" charset="0"/>
            </a:endParaRPr>
          </a:p>
        </p:txBody>
      </p:sp>
      <p:sp>
        <p:nvSpPr>
          <p:cNvPr id="7" name="object 7"/>
          <p:cNvSpPr txBox="1"/>
          <p:nvPr/>
        </p:nvSpPr>
        <p:spPr>
          <a:xfrm>
            <a:off x="281213" y="8036560"/>
            <a:ext cx="6292850" cy="1004378"/>
          </a:xfrm>
          <a:prstGeom prst="rect">
            <a:avLst/>
          </a:prstGeom>
        </p:spPr>
        <p:txBody>
          <a:bodyPr vert="horz" wrap="square" lIns="0" tIns="0" rIns="0" bIns="0" rtlCol="0">
            <a:spAutoFit/>
          </a:bodyPr>
          <a:lstStyle/>
          <a:p>
            <a:pPr marL="12700" marR="5080" algn="just" rtl="0">
              <a:lnSpc>
                <a:spcPct val="102099"/>
              </a:lnSpc>
            </a:pPr>
            <a:r>
              <a:rPr lang="en" sz="800" b="0" i="0" u="none" baseline="0" dirty="0">
                <a:solidFill>
                  <a:srgbClr val="706F6F"/>
                </a:solidFill>
                <a:latin typeface="Arial" panose="020B0604020202020204" pitchFamily="34" charset="0"/>
                <a:cs typeface="Arial" panose="020B0604020202020204" pitchFamily="34" charset="0"/>
              </a:rPr>
              <a:t>*</a:t>
            </a:r>
            <a:r>
              <a:rPr lang="en" sz="800" b="1" i="1" u="none" baseline="0" dirty="0"/>
              <a:t> </a:t>
            </a:r>
            <a:r>
              <a:rPr lang="en" sz="800" dirty="0">
                <a:solidFill>
                  <a:srgbClr val="706F6F"/>
                </a:solidFill>
                <a:latin typeface="Arial" panose="020B0604020202020204" pitchFamily="34" charset="0"/>
                <a:cs typeface="Arial" panose="020B0604020202020204" pitchFamily="34" charset="0"/>
              </a:rPr>
              <a:t>Master</a:t>
            </a:r>
            <a:r>
              <a:rPr lang="hu-HU" sz="800" dirty="0">
                <a:solidFill>
                  <a:srgbClr val="706F6F"/>
                </a:solidFill>
                <a:latin typeface="Arial" panose="020B0604020202020204" pitchFamily="34" charset="0"/>
                <a:cs typeface="Arial" panose="020B0604020202020204" pitchFamily="34" charset="0"/>
              </a:rPr>
              <a:t>c</a:t>
            </a:r>
            <a:r>
              <a:rPr lang="en" sz="800" dirty="0">
                <a:solidFill>
                  <a:srgbClr val="706F6F"/>
                </a:solidFill>
                <a:latin typeface="Arial" panose="020B0604020202020204" pitchFamily="34" charset="0"/>
                <a:cs typeface="Arial" panose="020B0604020202020204" pitchFamily="34" charset="0"/>
              </a:rPr>
              <a:t>ard Online </a:t>
            </a:r>
            <a:r>
              <a:rPr lang="en" sz="800" b="0" i="0" u="none" baseline="0" dirty="0">
                <a:solidFill>
                  <a:srgbClr val="706F6F"/>
                </a:solidFill>
                <a:latin typeface="Arial" panose="020B0604020202020204" pitchFamily="34" charset="0"/>
                <a:cs typeface="Arial" panose="020B0604020202020204" pitchFamily="34" charset="0"/>
              </a:rPr>
              <a:t>Smart card may be applied for by any natural person over 18. Free of charge account management is conditional on receiving a monthly income corresponding to the prevailing minimum wage until the age of 35 and HUF 150,000 over 35 on the Smart primary account and/or on the Smart foreign currency account (calculated at the FX buy rate) and opting for a Green Account Statement. The information contained herein is not comprehensive and does not constitute an offer; it is provided for informational purposes only. For the detailed terms and conditions of the products and services, see the applicable Business Terms and Conditions and Announcements, available at our branches and the </a:t>
            </a:r>
            <a:r>
              <a:rPr lang="en" sz="800" b="0" i="0" u="none" baseline="0" dirty="0">
                <a:solidFill>
                  <a:srgbClr val="706F6F"/>
                </a:solidFill>
                <a:latin typeface="Arial" panose="020B0604020202020204" pitchFamily="34" charset="0"/>
                <a:cs typeface="Arial" panose="020B0604020202020204" pitchFamily="34" charset="0"/>
                <a:hlinkClick r:id="rId2"/>
              </a:rPr>
              <a:t>www.otpbank.hu website.</a:t>
            </a:r>
            <a:endParaRPr sz="800" dirty="0">
              <a:latin typeface="Arial" panose="020B0604020202020204" pitchFamily="34" charset="0"/>
              <a:cs typeface="Arial" panose="020B0604020202020204" pitchFamily="34" charset="0"/>
            </a:endParaRPr>
          </a:p>
          <a:p>
            <a:pPr marL="12700" marR="300990" algn="just" rtl="0">
              <a:lnSpc>
                <a:spcPct val="102099"/>
              </a:lnSpc>
            </a:pPr>
            <a:r>
              <a:rPr lang="en" sz="800" b="0" i="0" u="none" baseline="0" dirty="0">
                <a:solidFill>
                  <a:srgbClr val="706F6F"/>
                </a:solidFill>
                <a:latin typeface="Arial" panose="020B0604020202020204" pitchFamily="34" charset="0"/>
                <a:cs typeface="Arial" panose="020B0604020202020204" pitchFamily="34" charset="0"/>
              </a:rPr>
              <a:t>** For the detailed terms and conditions, refer to the effective Announcement on free cash withdrawals granted on the basis of Section 36/A of Act LXXXV of 2009 on the Pursuit of the Business of Payment Services.</a:t>
            </a:r>
            <a:endParaRPr sz="800" dirty="0">
              <a:latin typeface="Arial" panose="020B0604020202020204" pitchFamily="34" charset="0"/>
              <a:cs typeface="Arial" panose="020B0604020202020204" pitchFamily="34" charset="0"/>
            </a:endParaRPr>
          </a:p>
        </p:txBody>
      </p:sp>
      <p:grpSp>
        <p:nvGrpSpPr>
          <p:cNvPr id="11" name="Csoportba foglalás 10"/>
          <p:cNvGrpSpPr/>
          <p:nvPr/>
        </p:nvGrpSpPr>
        <p:grpSpPr>
          <a:xfrm>
            <a:off x="0" y="264941"/>
            <a:ext cx="5943600" cy="878059"/>
            <a:chOff x="0" y="264941"/>
            <a:chExt cx="5943600" cy="878059"/>
          </a:xfrm>
        </p:grpSpPr>
        <p:sp>
          <p:nvSpPr>
            <p:cNvPr id="12" name="object 3"/>
            <p:cNvSpPr/>
            <p:nvPr/>
          </p:nvSpPr>
          <p:spPr>
            <a:xfrm>
              <a:off x="281221" y="623293"/>
              <a:ext cx="5662379" cy="519707"/>
            </a:xfrm>
            <a:custGeom>
              <a:avLst/>
              <a:gdLst/>
              <a:ahLst/>
              <a:cxnLst/>
              <a:rect l="l" t="t" r="r" b="b"/>
              <a:pathLst>
                <a:path w="6564630" h="588010">
                  <a:moveTo>
                    <a:pt x="0" y="587819"/>
                  </a:moveTo>
                  <a:lnTo>
                    <a:pt x="6564083" y="587819"/>
                  </a:lnTo>
                  <a:lnTo>
                    <a:pt x="6564083" y="0"/>
                  </a:lnTo>
                  <a:lnTo>
                    <a:pt x="0" y="0"/>
                  </a:lnTo>
                  <a:lnTo>
                    <a:pt x="0" y="587819"/>
                  </a:lnTo>
                  <a:close/>
                </a:path>
              </a:pathLst>
            </a:custGeom>
            <a:solidFill>
              <a:srgbClr val="782182"/>
            </a:solidFill>
          </p:spPr>
          <p:txBody>
            <a:bodyPr wrap="square" lIns="0" tIns="0" rIns="0" bIns="0" rtlCol="0"/>
            <a:lstStyle/>
            <a:p>
              <a:pPr algn="just" rtl="0"/>
              <a:endParaRPr>
                <a:latin typeface="Arial" panose="020B0604020202020204" pitchFamily="34" charset="0"/>
                <a:cs typeface="Arial" panose="020B0604020202020204" pitchFamily="34" charset="0"/>
              </a:endParaRPr>
            </a:p>
          </p:txBody>
        </p:sp>
        <p:sp>
          <p:nvSpPr>
            <p:cNvPr id="13" name="object 4"/>
            <p:cNvSpPr/>
            <p:nvPr/>
          </p:nvSpPr>
          <p:spPr>
            <a:xfrm>
              <a:off x="0" y="264941"/>
              <a:ext cx="5802084" cy="575270"/>
            </a:xfrm>
            <a:custGeom>
              <a:avLst/>
              <a:gdLst/>
              <a:ahLst/>
              <a:cxnLst/>
              <a:rect l="l" t="t" r="r" b="b"/>
              <a:pathLst>
                <a:path w="6564630" h="650875">
                  <a:moveTo>
                    <a:pt x="0" y="650659"/>
                  </a:moveTo>
                  <a:lnTo>
                    <a:pt x="6564083" y="650659"/>
                  </a:lnTo>
                  <a:lnTo>
                    <a:pt x="6564083" y="0"/>
                  </a:lnTo>
                  <a:lnTo>
                    <a:pt x="0" y="0"/>
                  </a:lnTo>
                  <a:lnTo>
                    <a:pt x="0" y="650659"/>
                  </a:lnTo>
                  <a:close/>
                </a:path>
              </a:pathLst>
            </a:custGeom>
            <a:solidFill>
              <a:srgbClr val="52AE32"/>
            </a:solidFill>
          </p:spPr>
          <p:txBody>
            <a:bodyPr wrap="square" lIns="0" tIns="0" rIns="0" bIns="0" rtlCol="0"/>
            <a:lstStyle/>
            <a:p>
              <a:pPr algn="just" rtl="0"/>
              <a:endParaRPr>
                <a:latin typeface="Arial" panose="020B0604020202020204" pitchFamily="34" charset="0"/>
                <a:cs typeface="Arial" panose="020B0604020202020204" pitchFamily="34" charset="0"/>
              </a:endParaRPr>
            </a:p>
          </p:txBody>
        </p:sp>
      </p:grpSp>
      <p:sp>
        <p:nvSpPr>
          <p:cNvPr id="14" name="object 4"/>
          <p:cNvSpPr txBox="1"/>
          <p:nvPr/>
        </p:nvSpPr>
        <p:spPr>
          <a:xfrm>
            <a:off x="107034" y="323418"/>
            <a:ext cx="4312566" cy="438582"/>
          </a:xfrm>
          <a:prstGeom prst="rect">
            <a:avLst/>
          </a:prstGeom>
        </p:spPr>
        <p:txBody>
          <a:bodyPr vert="horz" wrap="square" lIns="0" tIns="0" rIns="0" bIns="0" rtlCol="0">
            <a:spAutoFit/>
          </a:bodyPr>
          <a:lstStyle/>
          <a:p>
            <a:pPr marL="12700" algn="just" rtl="0">
              <a:lnSpc>
                <a:spcPct val="100000"/>
              </a:lnSpc>
            </a:pPr>
            <a:r>
              <a:rPr lang="en" sz="2850" b="0" i="0" u="none" baseline="0">
                <a:solidFill>
                  <a:srgbClr val="FFFFFF"/>
                </a:solidFill>
                <a:latin typeface="Arial" panose="020B0604020202020204" pitchFamily="34" charset="0"/>
                <a:cs typeface="Arial" panose="020B0604020202020204" pitchFamily="34" charset="0"/>
              </a:rPr>
              <a:t>Smart Account package</a:t>
            </a:r>
            <a:endParaRPr sz="285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ContentTypeId xmlns="http://schemas.microsoft.com/sharepoint/v3">0x0074457D341C734445B8A5D2226BDB9404</ContentTypeId>
    <TemplateUrl xmlns="http://schemas.microsoft.com/sharepoint/v3" xsi:nil="true"/>
    <_SourceUrl xmlns="http://schemas.microsoft.com/sharepoint/v3" xsi:nil="true"/>
    <xd_ProgID xmlns="http://schemas.microsoft.com/sharepoint/v3" xsi:nil="true"/>
    <Order xmlns="http://schemas.microsoft.com/sharepoint/v3" xsi:nil="true"/>
    <_SharedFileIndex xmlns="http://schemas.microsoft.com/sharepoint/v3" xsi:nil="true"/>
    <MetaInfo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zabályozási munka dokumentumok" ma:contentTypeID="0x0074457D341C734445B8A5D2226BDB9404" ma:contentTypeVersion="" ma:contentTypeDescription="" ma:contentTypeScope="" ma:versionID="368f7b0b754d6de4a915ae73d0e13c45">
  <xsd:schema xmlns:xsd="http://www.w3.org/2001/XMLSchema" xmlns:xs="http://www.w3.org/2001/XMLSchema" xmlns:p="http://schemas.microsoft.com/office/2006/metadata/properties" xmlns:ns1="http://schemas.microsoft.com/sharepoint/v3" targetNamespace="http://schemas.microsoft.com/office/2006/metadata/properties" ma:root="true" ma:fieldsID="2cf3bcefcbc7bd984b26d1abb5d59665" ns1:_="">
    <xsd:import namespace="http://schemas.microsoft.com/sharepoint/v3"/>
    <xsd:element name="properties">
      <xsd:complexType>
        <xsd:sequence>
          <xsd:element name="documentManagement">
            <xsd:complexType>
              <xsd:all>
                <xsd:element ref="ns1:ContentTypeId" minOccurs="0"/>
                <xsd:element ref="ns1:_ModerationComments" minOccurs="0"/>
                <xsd:element ref="ns1:File_x0020_Type" minOccurs="0"/>
                <xsd:element ref="ns1:HTML_x0020_File_x0020_Type" minOccurs="0"/>
                <xsd:element ref="ns1:_SourceUrl" minOccurs="0"/>
                <xsd:element ref="ns1:_SharedFileIndex" minOccurs="0"/>
                <xsd:element ref="ns1:TemplateUrl" minOccurs="0"/>
                <xsd:element ref="ns1:xd_ProgID" minOccurs="0"/>
                <xsd:element ref="ns1:xd_Signature" minOccurs="0"/>
                <xsd:element ref="ns1:ID" minOccurs="0"/>
                <xsd:element ref="ns1:Author" minOccurs="0"/>
                <xsd:element ref="ns1:Editor" minOccurs="0"/>
                <xsd:element ref="ns1:_HasCopyDestinations" minOccurs="0"/>
                <xsd:element ref="ns1:_CopySource" minOccurs="0"/>
                <xsd:element ref="ns1:_ModerationStatus" minOccurs="0"/>
                <xsd:element ref="ns1:FileRef" minOccurs="0"/>
                <xsd:element ref="ns1:FileDirRef" minOccurs="0"/>
                <xsd:element ref="ns1:Last_x0020_Modified" minOccurs="0"/>
                <xsd:element ref="ns1:Created_x0020_Date" minOccurs="0"/>
                <xsd:element ref="ns1:File_x0020_Size" minOccurs="0"/>
                <xsd:element ref="ns1:FSObjType" minOccurs="0"/>
                <xsd:element ref="ns1:SortBehavior" minOccurs="0"/>
                <xsd:element ref="ns1:CheckedOutUserId" minOccurs="0"/>
                <xsd:element ref="ns1:IsCheckedoutToLocal" minOccurs="0"/>
                <xsd:element ref="ns1:CheckoutUser" minOccurs="0"/>
                <xsd:element ref="ns1:UniqueId" minOccurs="0"/>
                <xsd:element ref="ns1:SyncClientId" minOccurs="0"/>
                <xsd:element ref="ns1:ProgId" minOccurs="0"/>
                <xsd:element ref="ns1:ScopeId" minOccurs="0"/>
                <xsd:element ref="ns1:VirusStatus" minOccurs="0"/>
                <xsd:element ref="ns1:CheckedOutTitle" minOccurs="0"/>
                <xsd:element ref="ns1:_CheckinComment" minOccurs="0"/>
                <xsd:element ref="ns1:MetaInfo" minOccurs="0"/>
                <xsd:element ref="ns1:_Level" minOccurs="0"/>
                <xsd:element ref="ns1:_IsCurrentVersion" minOccurs="0"/>
                <xsd:element ref="ns1:ItemChildCount" minOccurs="0"/>
                <xsd:element ref="ns1:FolderChildCount" minOccurs="0"/>
                <xsd:element ref="ns1:owshiddenversion" minOccurs="0"/>
                <xsd:element ref="ns1:_UIVersion" minOccurs="0"/>
                <xsd:element ref="ns1:_UIVersionString" minOccurs="0"/>
                <xsd:element ref="ns1:InstanceID" minOccurs="0"/>
                <xsd:element ref="ns1:Order" minOccurs="0"/>
                <xsd:element ref="ns1:GUID" minOccurs="0"/>
                <xsd:element ref="ns1:WorkflowVersion" minOccurs="0"/>
                <xsd:element ref="ns1:WorkflowInstanceID" minOccurs="0"/>
                <xsd:element ref="ns1:ParentVersionString" minOccurs="0"/>
                <xsd:element ref="ns1:ParentLeafName" minOccurs="0"/>
                <xsd:element ref="ns1:DocConcurrency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ntentTypeId" ma:index="0" nillable="true" ma:displayName="Tartalomtípus azonosítója" ma:hidden="true" ma:internalName="ContentTypeId" ma:readOnly="true">
      <xsd:simpleType>
        <xsd:restriction base="dms:Unknown"/>
      </xsd:simpleType>
    </xsd:element>
    <xsd:element name="_ModerationComments" ma:index="1" nillable="true" ma:displayName="Jóváhagyó megjegyzései" ma:hidden="true" ma:internalName="_ModerationComments" ma:readOnly="true">
      <xsd:simpleType>
        <xsd:restriction base="dms:Note"/>
      </xsd:simpleType>
    </xsd:element>
    <xsd:element name="File_x0020_Type" ma:index="5" nillable="true" ma:displayName="Fájltípus" ma:hidden="true" ma:internalName="File_x0020_Type" ma:readOnly="true">
      <xsd:simpleType>
        <xsd:restriction base="dms:Text"/>
      </xsd:simpleType>
    </xsd:element>
    <xsd:element name="HTML_x0020_File_x0020_Type" ma:index="6" nillable="true" ma:displayName="HTML fájltípus" ma:hidden="true" ma:internalName="HTML_x0020_File_x0020_Type" ma:readOnly="true">
      <xsd:simpleType>
        <xsd:restriction base="dms:Text"/>
      </xsd:simpleType>
    </xsd:element>
    <xsd:element name="_SourceUrl" ma:index="7" nillable="true" ma:displayName="Forrás URL-címe" ma:hidden="true" ma:internalName="_SourceUrl">
      <xsd:simpleType>
        <xsd:restriction base="dms:Text"/>
      </xsd:simpleType>
    </xsd:element>
    <xsd:element name="_SharedFileIndex" ma:index="8" nillable="true" ma:displayName="Megosztott fájl indexe" ma:hidden="true" ma:internalName="_SharedFileIndex">
      <xsd:simpleType>
        <xsd:restriction base="dms:Text"/>
      </xsd:simpleType>
    </xsd:element>
    <xsd:element name="TemplateUrl" ma:index="10" nillable="true" ma:displayName="Sablonhivatkozás" ma:hidden="true" ma:internalName="TemplateUrl">
      <xsd:simpleType>
        <xsd:restriction base="dms:Text"/>
      </xsd:simpleType>
    </xsd:element>
    <xsd:element name="xd_ProgID" ma:index="11" nillable="true" ma:displayName="HTML-fájlhivatkozás" ma:hidden="true" ma:internalName="xd_ProgID">
      <xsd:simpleType>
        <xsd:restriction base="dms:Text"/>
      </xsd:simpleType>
    </xsd:element>
    <xsd:element name="xd_Signature" ma:index="12" nillable="true" ma:displayName="Alá van írva" ma:hidden="true" ma:internalName="xd_Signature" ma:readOnly="true">
      <xsd:simpleType>
        <xsd:restriction base="dms:Boolean"/>
      </xsd:simpleType>
    </xsd:element>
    <xsd:element name="ID" ma:index="23" nillable="true" ma:displayName="Azonosító" ma:internalName="ID" ma:readOnly="true">
      <xsd:simpleType>
        <xsd:restriction base="dms:Unknown"/>
      </xsd:simpleType>
    </xsd:element>
    <xsd:element name="Author" ma:index="26" nillable="true" ma:displayName="Létrehozta" ma:list="UserInfo" ma:internalName="Autho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 ma:index="28" nillable="true" ma:displayName="Módosította" ma:list="UserInfo" ma:internalName="Edito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HasCopyDestinations" ma:index="29" nillable="true" ma:displayName="Másolási célhelyekkel rendelkezik" ma:hidden="true" ma:internalName="_HasCopyDestinations" ma:readOnly="true">
      <xsd:simpleType>
        <xsd:restriction base="dms:Boolean"/>
      </xsd:simpleType>
    </xsd:element>
    <xsd:element name="_CopySource" ma:index="30" nillable="true" ma:displayName="Másolás forrása" ma:internalName="_CopySource" ma:readOnly="true">
      <xsd:simpleType>
        <xsd:restriction base="dms:Text"/>
      </xsd:simpleType>
    </xsd:element>
    <xsd:element name="_ModerationStatus" ma:index="31" nillable="true" ma:displayName="Jóváhagyási fázis" ma:default="0" ma:hidden="true" ma:internalName="_ModerationStatus" ma:readOnly="true">
      <xsd:simpleType>
        <xsd:restriction base="dms:Unknown"/>
      </xsd:simpleType>
    </xsd:element>
    <xsd:element name="FileRef" ma:index="32" nillable="true" ma:displayName="URL-cím" ma:hidden="true" ma:list="Docs" ma:internalName="FileRef" ma:readOnly="true" ma:showField="FullUrl">
      <xsd:simpleType>
        <xsd:restriction base="dms:Lookup"/>
      </xsd:simpleType>
    </xsd:element>
    <xsd:element name="FileDirRef" ma:index="33" nillable="true" ma:displayName="Elérési út" ma:hidden="true" ma:list="Docs" ma:internalName="FileDirRef" ma:readOnly="true" ma:showField="DirName">
      <xsd:simpleType>
        <xsd:restriction base="dms:Lookup"/>
      </xsd:simpleType>
    </xsd:element>
    <xsd:element name="Last_x0020_Modified" ma:index="34" nillable="true" ma:displayName="Módosítva" ma:format="TRUE" ma:hidden="true" ma:list="Docs" ma:internalName="Last_x0020_Modified" ma:readOnly="true" ma:showField="TimeLastModified">
      <xsd:simpleType>
        <xsd:restriction base="dms:Lookup"/>
      </xsd:simpleType>
    </xsd:element>
    <xsd:element name="Created_x0020_Date" ma:index="35" nillable="true" ma:displayName="Létrehozva" ma:format="TRUE" ma:hidden="true" ma:list="Docs" ma:internalName="Created_x0020_Date" ma:readOnly="true" ma:showField="TimeCreated">
      <xsd:simpleType>
        <xsd:restriction base="dms:Lookup"/>
      </xsd:simpleType>
    </xsd:element>
    <xsd:element name="File_x0020_Size" ma:index="36" nillable="true" ma:displayName="Fájlméret" ma:format="TRUE" ma:hidden="true" ma:list="Docs" ma:internalName="File_x0020_Size" ma:readOnly="true" ma:showField="SizeInKB">
      <xsd:simpleType>
        <xsd:restriction base="dms:Lookup"/>
      </xsd:simpleType>
    </xsd:element>
    <xsd:element name="FSObjType" ma:index="37" nillable="true" ma:displayName="Elemtípus" ma:hidden="true" ma:list="Docs" ma:internalName="FSObjType" ma:readOnly="true" ma:showField="FSType">
      <xsd:simpleType>
        <xsd:restriction base="dms:Lookup"/>
      </xsd:simpleType>
    </xsd:element>
    <xsd:element name="SortBehavior" ma:index="38" nillable="true" ma:displayName="Rendezés típusa" ma:hidden="true" ma:list="Docs" ma:internalName="SortBehavior" ma:readOnly="true" ma:showField="SortBehavior">
      <xsd:simpleType>
        <xsd:restriction base="dms:Lookup"/>
      </xsd:simpleType>
    </xsd:element>
    <xsd:element name="CheckedOutUserId" ma:index="40" nillable="true" ma:displayName="Az elemet kivevő felhasználó azonosítója" ma:hidden="true" ma:list="Docs" ma:internalName="CheckedOutUserId" ma:readOnly="true" ma:showField="CheckoutUserId">
      <xsd:simpleType>
        <xsd:restriction base="dms:Lookup"/>
      </xsd:simpleType>
    </xsd:element>
    <xsd:element name="IsCheckedoutToLocal" ma:index="41" nillable="true" ma:displayName="Kivette a helyi fiók" ma:hidden="true" ma:list="Docs" ma:internalName="IsCheckedoutToLocal" ma:readOnly="true" ma:showField="IsCheckoutToLocal">
      <xsd:simpleType>
        <xsd:restriction base="dms:Lookup"/>
      </xsd:simpleType>
    </xsd:element>
    <xsd:element name="CheckoutUser" ma:index="42" nillable="true" ma:displayName="Kivette" ma:list="UserInfo" ma:internalName="CheckoutUse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UniqueId" ma:index="43" nillable="true" ma:displayName="Egyedi azonosító" ma:hidden="true" ma:list="Docs" ma:internalName="UniqueId" ma:readOnly="true" ma:showField="UniqueId">
      <xsd:simpleType>
        <xsd:restriction base="dms:Lookup"/>
      </xsd:simpleType>
    </xsd:element>
    <xsd:element name="SyncClientId" ma:index="44" nillable="true" ma:displayName="Ügyfél azonosítója" ma:hidden="true" ma:list="Docs" ma:internalName="SyncClientId" ma:readOnly="true" ma:showField="SyncClientId">
      <xsd:simpleType>
        <xsd:restriction base="dms:Lookup"/>
      </xsd:simpleType>
    </xsd:element>
    <xsd:element name="ProgId" ma:index="45" nillable="true" ma:displayName="ProgId" ma:hidden="true" ma:list="Docs" ma:internalName="ProgId" ma:readOnly="true" ma:showField="ProgId">
      <xsd:simpleType>
        <xsd:restriction base="dms:Lookup"/>
      </xsd:simpleType>
    </xsd:element>
    <xsd:element name="ScopeId" ma:index="46" nillable="true" ma:displayName="ScopeId" ma:hidden="true" ma:list="Docs" ma:internalName="ScopeId" ma:readOnly="true" ma:showField="ScopeId">
      <xsd:simpleType>
        <xsd:restriction base="dms:Lookup"/>
      </xsd:simpleType>
    </xsd:element>
    <xsd:element name="VirusStatus" ma:index="47" nillable="true" ma:displayName="Vírusállapot" ma:format="TRUE" ma:hidden="true" ma:list="Docs" ma:internalName="VirusStatus" ma:readOnly="true" ma:showField="Size">
      <xsd:simpleType>
        <xsd:restriction base="dms:Lookup"/>
      </xsd:simpleType>
    </xsd:element>
    <xsd:element name="CheckedOutTitle" ma:index="48" nillable="true" ma:displayName="Kivette" ma:format="TRUE" ma:hidden="true" ma:list="Docs" ma:internalName="CheckedOutTitle" ma:readOnly="true" ma:showField="CheckedOutTitle">
      <xsd:simpleType>
        <xsd:restriction base="dms:Lookup"/>
      </xsd:simpleType>
    </xsd:element>
    <xsd:element name="_CheckinComment" ma:index="49" nillable="true" ma:displayName="Beadási megjegyzés" ma:format="TRUE" ma:list="Docs" ma:internalName="_CheckinComment" ma:readOnly="true" ma:showField="CheckinComment">
      <xsd:simpleType>
        <xsd:restriction base="dms:Lookup"/>
      </xsd:simpleType>
    </xsd:element>
    <xsd:element name="MetaInfo" ma:index="56" nillable="true" ma:displayName="Tulajdonságcsomag" ma:hidden="true" ma:list="Docs" ma:internalName="MetaInfo" ma:showField="MetaInfo">
      <xsd:simpleType>
        <xsd:restriction base="dms:Lookup"/>
      </xsd:simpleType>
    </xsd:element>
    <xsd:element name="_Level" ma:index="57" nillable="true" ma:displayName="Szint" ma:hidden="true" ma:internalName="_Level" ma:readOnly="true">
      <xsd:simpleType>
        <xsd:restriction base="dms:Unknown"/>
      </xsd:simpleType>
    </xsd:element>
    <xsd:element name="_IsCurrentVersion" ma:index="58" nillable="true" ma:displayName="Aktuális verzió" ma:hidden="true" ma:internalName="_IsCurrentVersion" ma:readOnly="true">
      <xsd:simpleType>
        <xsd:restriction base="dms:Boolean"/>
      </xsd:simpleType>
    </xsd:element>
    <xsd:element name="ItemChildCount" ma:index="59" nillable="true" ma:displayName="Gyermekelemek száma" ma:hidden="true" ma:list="Docs" ma:internalName="ItemChildCount" ma:readOnly="true" ma:showField="ItemChildCount">
      <xsd:simpleType>
        <xsd:restriction base="dms:Lookup"/>
      </xsd:simpleType>
    </xsd:element>
    <xsd:element name="FolderChildCount" ma:index="60" nillable="true" ma:displayName="Mappa gyermekelemeinek száma" ma:hidden="true" ma:list="Docs" ma:internalName="FolderChildCount" ma:readOnly="true" ma:showField="FolderChildCount">
      <xsd:simpleType>
        <xsd:restriction base="dms:Lookup"/>
      </xsd:simpleType>
    </xsd:element>
    <xsd:element name="owshiddenversion" ma:index="62" nillable="true" ma:displayName="owshiddenversion" ma:hidden="true" ma:internalName="owshiddenversion" ma:readOnly="true">
      <xsd:simpleType>
        <xsd:restriction base="dms:Unknown"/>
      </xsd:simpleType>
    </xsd:element>
    <xsd:element name="_UIVersion" ma:index="63" nillable="true" ma:displayName="Felhasználói felület verziószáma" ma:hidden="true" ma:internalName="_UIVersion" ma:readOnly="true">
      <xsd:simpleType>
        <xsd:restriction base="dms:Unknown"/>
      </xsd:simpleType>
    </xsd:element>
    <xsd:element name="_UIVersionString" ma:index="64" nillable="true" ma:displayName="Verziószám" ma:internalName="_UIVersionString" ma:readOnly="true">
      <xsd:simpleType>
        <xsd:restriction base="dms:Text"/>
      </xsd:simpleType>
    </xsd:element>
    <xsd:element name="InstanceID" ma:index="65" nillable="true" ma:displayName="Példányazonosító" ma:hidden="true" ma:internalName="InstanceID" ma:readOnly="true">
      <xsd:simpleType>
        <xsd:restriction base="dms:Unknown"/>
      </xsd:simpleType>
    </xsd:element>
    <xsd:element name="Order" ma:index="66" nillable="true" ma:displayName="Sorrend" ma:hidden="true" ma:internalName="Order">
      <xsd:simpleType>
        <xsd:restriction base="dms:Number"/>
      </xsd:simpleType>
    </xsd:element>
    <xsd:element name="GUID" ma:index="67" nillable="true" ma:displayName="GUID azonosító" ma:hidden="true" ma:internalName="GUID" ma:readOnly="true">
      <xsd:simpleType>
        <xsd:restriction base="dms:Unknown"/>
      </xsd:simpleType>
    </xsd:element>
    <xsd:element name="WorkflowVersion" ma:index="68" nillable="true" ma:displayName="Munkafolyamat-verzió" ma:hidden="true" ma:internalName="WorkflowVersion" ma:readOnly="true">
      <xsd:simpleType>
        <xsd:restriction base="dms:Unknown"/>
      </xsd:simpleType>
    </xsd:element>
    <xsd:element name="WorkflowInstanceID" ma:index="69" nillable="true" ma:displayName="Munkafolyamat-példány azonosítója" ma:hidden="true" ma:internalName="WorkflowInstanceID" ma:readOnly="true">
      <xsd:simpleType>
        <xsd:restriction base="dms:Unknown"/>
      </xsd:simpleType>
    </xsd:element>
    <xsd:element name="ParentVersionString" ma:index="70" nillable="true" ma:displayName="Forrás verziószáma (konvertált dokumentum)" ma:hidden="true" ma:list="Docs" ma:internalName="ParentVersionString" ma:readOnly="true" ma:showField="ParentVersionString">
      <xsd:simpleType>
        <xsd:restriction base="dms:Lookup"/>
      </xsd:simpleType>
    </xsd:element>
    <xsd:element name="ParentLeafName" ma:index="71" nillable="true" ma:displayName="Forrás neve (konvertált dokumentum)" ma:hidden="true" ma:list="Docs" ma:internalName="ParentLeafName" ma:readOnly="true" ma:showField="ParentLeafName">
      <xsd:simpleType>
        <xsd:restriction base="dms:Lookup"/>
      </xsd:simpleType>
    </xsd:element>
    <xsd:element name="DocConcurrencyNumber" ma:index="72" nillable="true" ma:displayName="Dokumentum verzió-ellenőrzési száma" ma:hidden="true" ma:list="Docs" ma:internalName="DocConcurrencyNumber" ma:readOnly="true" ma:showField="DocConcurrencyNumber">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Tartalomtípus"/>
        <xsd:element ref="dc:title" minOccurs="0" maxOccurs="1" ma:index="9" ma:displayName="Cím"/>
        <xsd:element ref="dc:subject" minOccurs="0" maxOccurs="1" ma:index="14" ma:displayName="Azonosító"/>
        <xsd:element ref="dc:description" minOccurs="0" maxOccurs="1"/>
        <xsd:element name="keywords" minOccurs="0" maxOccurs="1" type="xsd:string" ma:index="13" ma:displayName="Kulcsszavak"/>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3A1B54-E0C1-4345-B6B9-4EA1C6C3AA57}">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2B768873-E769-489B-8E00-ADCD5002B4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2547</TotalTime>
  <Words>498</Words>
  <Application>Microsoft Office PowerPoint</Application>
  <PresentationFormat>Diavetítés a képernyőre (4:3 oldalarány)</PresentationFormat>
  <Paragraphs>31</Paragraphs>
  <Slides>1</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vt:i4>
      </vt:variant>
    </vt:vector>
  </HeadingPairs>
  <TitlesOfParts>
    <vt:vector size="5" baseType="lpstr">
      <vt:lpstr>Arial</vt:lpstr>
      <vt:lpstr>Calibri</vt:lpstr>
      <vt:lpstr>DIN Next W1G Medium</vt:lpstr>
      <vt:lpstr>Office Theme</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sz. melléklet: OTP Munkavallalói ajánlat tájékoztató angol</dc:title>
  <dc:creator>Majer Anita</dc:creator>
  <cp:lastModifiedBy>Talláromné Czingili Judit</cp:lastModifiedBy>
  <cp:revision>160</cp:revision>
  <cp:lastPrinted>2021-09-09T18:13:58Z</cp:lastPrinted>
  <dcterms:created xsi:type="dcterms:W3CDTF">2016-12-23T11:26:43Z</dcterms:created>
  <dcterms:modified xsi:type="dcterms:W3CDTF">2021-09-09T18:14:53Z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2016-12-23T00:00:00Z</vt:filetime>
  </property>
  <property fmtid="{D5CDD505-2E9C-101B-9397-08002B2CF9AE}" pid="3" name="Creator">
    <vt:lpwstr>Adobe InDesign CC 2017 (Windows)</vt:lpwstr>
  </property>
  <property fmtid="{D5CDD505-2E9C-101B-9397-08002B2CF9AE}" pid="4" name="LastSaved">
    <vt:filetime>2016-12-23T00:00:00Z</vt:filetime>
  </property>
</Properties>
</file>